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8" r:id="rId3"/>
    <p:sldId id="287" r:id="rId4"/>
    <p:sldId id="288" r:id="rId5"/>
    <p:sldId id="289" r:id="rId6"/>
    <p:sldId id="286" r:id="rId7"/>
    <p:sldId id="257" r:id="rId8"/>
    <p:sldId id="268" r:id="rId9"/>
    <p:sldId id="281" r:id="rId10"/>
    <p:sldId id="276" r:id="rId11"/>
    <p:sldId id="274" r:id="rId12"/>
    <p:sldId id="269" r:id="rId13"/>
    <p:sldId id="271" r:id="rId14"/>
    <p:sldId id="283" r:id="rId15"/>
    <p:sldId id="284" r:id="rId16"/>
    <p:sldId id="285"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95"/>
    <a:srgbClr val="07659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636" autoAdjust="0"/>
    <p:restoredTop sz="80456"/>
  </p:normalViewPr>
  <p:slideViewPr>
    <p:cSldViewPr snapToGrid="0" snapToObjects="1">
      <p:cViewPr>
        <p:scale>
          <a:sx n="100" d="100"/>
          <a:sy n="100" d="100"/>
        </p:scale>
        <p:origin x="-1068" y="6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12864F-3914-BE43-85F8-C515A7BB667F}" type="datetimeFigureOut">
              <a:rPr lang="en-US" smtClean="0"/>
              <a:pPr/>
              <a:t>10/25/2016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147D48-79A9-D047-8612-CBC8AA12823C}" type="slidenum">
              <a:rPr lang="en-US" smtClean="0"/>
              <a:pPr/>
              <a:t>‹#›</a:t>
            </a:fld>
            <a:endParaRPr lang="en-US"/>
          </a:p>
        </p:txBody>
      </p:sp>
    </p:spTree>
    <p:extLst>
      <p:ext uri="{BB962C8B-B14F-4D97-AF65-F5344CB8AC3E}">
        <p14:creationId xmlns="" xmlns:p14="http://schemas.microsoft.com/office/powerpoint/2010/main" val="1140124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Ethernet"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en.wikipedia.org/wiki/PHY" TargetMode="External"/><Relationship Id="rId4" Type="http://schemas.openxmlformats.org/officeDocument/2006/relationships/hyperlink" Target="http://en.wikipedia.org/wiki/Media_Access_Contro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147D48-79A9-D047-8612-CBC8AA12823C}" type="slidenum">
              <a:rPr lang="en-US" smtClean="0"/>
              <a:pPr/>
              <a:t>1</a:t>
            </a:fld>
            <a:endParaRPr lang="en-US"/>
          </a:p>
        </p:txBody>
      </p:sp>
    </p:spTree>
    <p:extLst>
      <p:ext uri="{BB962C8B-B14F-4D97-AF65-F5344CB8AC3E}">
        <p14:creationId xmlns="" xmlns:p14="http://schemas.microsoft.com/office/powerpoint/2010/main" val="83149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p>
          <a:p>
            <a:r>
              <a:rPr lang="en-US" dirty="0" smtClean="0"/>
              <a:t>Project</a:t>
            </a:r>
          </a:p>
        </p:txBody>
      </p:sp>
      <p:sp>
        <p:nvSpPr>
          <p:cNvPr id="4" name="Slide Number Placeholder 3"/>
          <p:cNvSpPr>
            <a:spLocks noGrp="1"/>
          </p:cNvSpPr>
          <p:nvPr>
            <p:ph type="sldNum" sz="quarter" idx="10"/>
          </p:nvPr>
        </p:nvSpPr>
        <p:spPr/>
        <p:txBody>
          <a:bodyPr/>
          <a:lstStyle/>
          <a:p>
            <a:fld id="{A1147D48-79A9-D047-8612-CBC8AA12823C}" type="slidenum">
              <a:rPr lang="en-US" smtClean="0"/>
              <a:pPr/>
              <a:t>3</a:t>
            </a:fld>
            <a:endParaRPr lang="en-US"/>
          </a:p>
        </p:txBody>
      </p:sp>
    </p:spTree>
    <p:extLst>
      <p:ext uri="{BB962C8B-B14F-4D97-AF65-F5344CB8AC3E}">
        <p14:creationId xmlns="" xmlns:p14="http://schemas.microsoft.com/office/powerpoint/2010/main" val="96939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endParaRPr lang="en-US"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4</a:t>
            </a:fld>
            <a:endParaRPr lang="en-US"/>
          </a:p>
        </p:txBody>
      </p:sp>
    </p:spTree>
    <p:extLst>
      <p:ext uri="{BB962C8B-B14F-4D97-AF65-F5344CB8AC3E}">
        <p14:creationId xmlns="" xmlns:p14="http://schemas.microsoft.com/office/powerpoint/2010/main" val="110739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7</a:t>
            </a:fld>
            <a:endParaRPr lang="en-US"/>
          </a:p>
        </p:txBody>
      </p:sp>
    </p:spTree>
    <p:extLst>
      <p:ext uri="{BB962C8B-B14F-4D97-AF65-F5344CB8AC3E}">
        <p14:creationId xmlns="" xmlns:p14="http://schemas.microsoft.com/office/powerpoint/2010/main" val="108571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tr-TR" sz="1200" b="0" i="0" kern="1200" dirty="0" smtClean="0">
                <a:solidFill>
                  <a:schemeClr val="tx1"/>
                </a:solidFill>
                <a:latin typeface="+mn-lt"/>
                <a:ea typeface="+mn-ea"/>
                <a:cs typeface="+mn-cs"/>
              </a:rPr>
              <a:t>-- xC</a:t>
            </a:r>
            <a:r>
              <a:rPr lang="tr-TR" sz="1200" b="0" i="0" kern="1200" baseline="0" dirty="0" smtClean="0">
                <a:solidFill>
                  <a:schemeClr val="tx1"/>
                </a:solidFill>
                <a:latin typeface="+mn-lt"/>
                <a:ea typeface="+mn-ea"/>
                <a:cs typeface="+mn-cs"/>
              </a:rPr>
              <a:t> resembles SystemC a lot.</a:t>
            </a:r>
            <a:endParaRPr lang="en-US" sz="1200" b="0" i="0" kern="1200" dirty="0" smtClean="0">
              <a:solidFill>
                <a:schemeClr val="tx1"/>
              </a:solidFill>
              <a:latin typeface="+mn-lt"/>
              <a:ea typeface="+mn-ea"/>
              <a:cs typeface="+mn-cs"/>
            </a:endParaRPr>
          </a:p>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tr-TR" sz="1200" b="1" i="0" kern="1200" dirty="0" smtClean="0">
                <a:solidFill>
                  <a:schemeClr val="tx1"/>
                </a:solidFill>
                <a:latin typeface="+mn-lt"/>
                <a:ea typeface="+mn-ea"/>
                <a:cs typeface="+mn-cs"/>
              </a:rPr>
              <a:t>https://www.xmos.com/download/private/xCORE-Architecture-Flyer%281.1%29.pdf</a:t>
            </a:r>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tr-TR" sz="1200" b="0" i="0" kern="1200" dirty="0" smtClean="0">
                <a:solidFill>
                  <a:schemeClr val="tx1"/>
                </a:solidFill>
                <a:latin typeface="+mn-lt"/>
                <a:ea typeface="+mn-ea"/>
                <a:cs typeface="+mn-cs"/>
              </a:rPr>
              <a:t>-- xC</a:t>
            </a:r>
            <a:r>
              <a:rPr lang="tr-TR" sz="1200" b="0" i="0" kern="1200" baseline="0" dirty="0" smtClean="0">
                <a:solidFill>
                  <a:schemeClr val="tx1"/>
                </a:solidFill>
                <a:latin typeface="+mn-lt"/>
                <a:ea typeface="+mn-ea"/>
                <a:cs typeface="+mn-cs"/>
              </a:rPr>
              <a:t> resembles SystemC a lot.</a:t>
            </a:r>
            <a:endParaRPr lang="en-US" sz="1200" b="0" i="0" kern="1200" dirty="0" smtClean="0">
              <a:solidFill>
                <a:schemeClr val="tx1"/>
              </a:solidFill>
              <a:latin typeface="+mn-lt"/>
              <a:ea typeface="+mn-ea"/>
              <a:cs typeface="+mn-cs"/>
            </a:endParaRPr>
          </a:p>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Reduced Gigabit Media Independent Interface (RGMII)</a:t>
            </a:r>
            <a:r>
              <a:rPr lang="en-US" sz="1200" b="0" i="0" kern="1200" dirty="0" smtClean="0">
                <a:solidFill>
                  <a:schemeClr val="tx1"/>
                </a:solidFill>
                <a:latin typeface="+mn-lt"/>
                <a:ea typeface="+mn-ea"/>
                <a:cs typeface="+mn-cs"/>
              </a:rPr>
              <a:t> specifies a particular interface between an </a:t>
            </a:r>
            <a:r>
              <a:rPr lang="en-US" sz="1200" b="0" i="0" kern="1200" dirty="0" smtClean="0">
                <a:solidFill>
                  <a:schemeClr val="tx1"/>
                </a:solidFill>
                <a:latin typeface="+mn-lt"/>
                <a:ea typeface="+mn-ea"/>
                <a:cs typeface="+mn-cs"/>
                <a:hlinkClick r:id="rId3"/>
              </a:rPr>
              <a:t>Ethernet</a:t>
            </a:r>
            <a:r>
              <a:rPr lang="en-US" sz="1200" b="0" i="0" kern="120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4"/>
              </a:rPr>
              <a:t>MAC</a:t>
            </a:r>
            <a:r>
              <a:rPr lang="en-US" sz="1200" b="0" i="0" kern="1200" dirty="0" smtClean="0">
                <a:solidFill>
                  <a:schemeClr val="tx1"/>
                </a:solidFill>
                <a:latin typeface="+mn-lt"/>
                <a:ea typeface="+mn-ea"/>
                <a:cs typeface="+mn-cs"/>
              </a:rPr>
              <a:t> and </a:t>
            </a:r>
            <a:r>
              <a:rPr lang="en-US" sz="1200" b="0" i="0" kern="1200" dirty="0" smtClean="0">
                <a:solidFill>
                  <a:schemeClr val="tx1"/>
                </a:solidFill>
                <a:latin typeface="+mn-lt"/>
                <a:ea typeface="+mn-ea"/>
                <a:cs typeface="+mn-cs"/>
                <a:hlinkClick r:id="rId5"/>
              </a:rPr>
              <a:t>PHY</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RGMII uses half the number of pins as used in the GMII interface. This reduction is achieved by clocking data on both the rising and falling edges of the clock, and by eliminating non-essential signals (carrier-sense and collision-indication). Thus RGMII consists only of: RXC, RD[3:0], RX_CTL, TXC, TXD[3:0], and TX_CTL (12 pins, as opposed to GMII's 24).</a:t>
            </a:r>
          </a:p>
          <a:p>
            <a:r>
              <a:rPr lang="en-US" sz="1200" b="0" i="0" kern="1200" dirty="0" smtClean="0">
                <a:solidFill>
                  <a:schemeClr val="tx1"/>
                </a:solidFill>
                <a:latin typeface="+mn-lt"/>
                <a:ea typeface="+mn-ea"/>
                <a:cs typeface="+mn-cs"/>
              </a:rPr>
              <a:t>Unlike GMII, the transmit clock signal is always provided by the MAC on the TXC line, rather than being provided by the PHY for 10/100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 operation and by the MAC at 1000 </a:t>
            </a:r>
            <a:r>
              <a:rPr lang="en-US" sz="1200" b="0" i="0" kern="1200" dirty="0" err="1" smtClean="0">
                <a:solidFill>
                  <a:schemeClr val="tx1"/>
                </a:solidFill>
                <a:latin typeface="+mn-lt"/>
                <a:ea typeface="+mn-ea"/>
                <a:cs typeface="+mn-cs"/>
              </a:rPr>
              <a:t>Mbs</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RGMII supports Ethernet speeds of 10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 100 Mb/s and 1000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a:t>
            </a:r>
          </a:p>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Click to edit Master subtitle style</a:t>
            </a:r>
            <a:endParaRPr lang="en-US"/>
          </a:p>
        </p:txBody>
      </p:sp>
      <p:sp>
        <p:nvSpPr>
          <p:cNvPr id="4" name="Date Placeholder 3"/>
          <p:cNvSpPr>
            <a:spLocks noGrp="1"/>
          </p:cNvSpPr>
          <p:nvPr>
            <p:ph type="dt" sz="half" idx="10"/>
          </p:nvPr>
        </p:nvSpPr>
        <p:spPr/>
        <p:txBody>
          <a:bodyPr/>
          <a:lstStyle/>
          <a:p>
            <a:fld id="{EE49FC72-C1CC-4349-92C2-1C25F3E991E3}"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211422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686C48DA-B065-854C-9D3B-DA13DDA11115}"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1729311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CB10B565-1D4B-034F-B6CF-67CC158371FD}"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49715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a:xfrm>
            <a:off x="838200" y="1957137"/>
            <a:ext cx="10515600" cy="4219826"/>
          </a:xfr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e Placeholder 3"/>
          <p:cNvSpPr>
            <a:spLocks noGrp="1"/>
          </p:cNvSpPr>
          <p:nvPr>
            <p:ph type="dt" sz="half" idx="10"/>
          </p:nvPr>
        </p:nvSpPr>
        <p:spPr/>
        <p:txBody>
          <a:bodyPr/>
          <a:lstStyle/>
          <a:p>
            <a:fld id="{AF6C062F-D7F8-0F4A-8F54-6FFE1AF5614D}"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96128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Click to edit Master text styles</a:t>
            </a:r>
          </a:p>
        </p:txBody>
      </p:sp>
      <p:sp>
        <p:nvSpPr>
          <p:cNvPr id="4" name="Date Placeholder 3"/>
          <p:cNvSpPr>
            <a:spLocks noGrp="1"/>
          </p:cNvSpPr>
          <p:nvPr>
            <p:ph type="dt" sz="half" idx="10"/>
          </p:nvPr>
        </p:nvSpPr>
        <p:spPr/>
        <p:txBody>
          <a:bodyPr/>
          <a:lstStyle/>
          <a:p>
            <a:fld id="{9ECCFED4-56C7-264A-81D6-50BD4DAC6CF6}"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77012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de-DE" dirty="0" smtClean="0"/>
              <a:t>Click </a:t>
            </a:r>
            <a:r>
              <a:rPr lang="de-DE" dirty="0" err="1" smtClean="0"/>
              <a:t>to</a:t>
            </a:r>
            <a:r>
              <a:rPr lang="de-DE" dirty="0" smtClean="0"/>
              <a:t> </a:t>
            </a:r>
            <a:r>
              <a:rPr lang="de-DE" dirty="0" err="1" smtClean="0"/>
              <a:t>edit</a:t>
            </a:r>
            <a:r>
              <a:rPr lang="de-DE" dirty="0" smtClean="0"/>
              <a: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Date Placeholder 4"/>
          <p:cNvSpPr>
            <a:spLocks noGrp="1"/>
          </p:cNvSpPr>
          <p:nvPr>
            <p:ph type="dt" sz="half" idx="10"/>
          </p:nvPr>
        </p:nvSpPr>
        <p:spPr/>
        <p:txBody>
          <a:bodyPr/>
          <a:lstStyle/>
          <a:p>
            <a:fld id="{3C6FAC50-C979-3041-BF99-7F89A88E6E8C}" type="datetime1">
              <a:rPr lang="de-DE" smtClean="0"/>
              <a:pPr/>
              <a:t>25.10.2016</a:t>
            </a:fld>
            <a:endParaRPr lang="en-US"/>
          </a:p>
        </p:txBody>
      </p:sp>
      <p:sp>
        <p:nvSpPr>
          <p:cNvPr id="6" name="Footer Placeholder 5"/>
          <p:cNvSpPr>
            <a:spLocks noGrp="1"/>
          </p:cNvSpPr>
          <p:nvPr>
            <p:ph type="ftr" sz="quarter" idx="11"/>
          </p:nvPr>
        </p:nvSpPr>
        <p:spPr/>
        <p:txBody>
          <a:bodyPr/>
          <a:lstStyle/>
          <a:p>
            <a:r>
              <a:rPr lang="en-US" smtClean="0"/>
              <a:t>Developing a Multicore RC Car with APP4MC</a:t>
            </a:r>
            <a:endParaRPr lang="en-US"/>
          </a:p>
        </p:txBody>
      </p:sp>
      <p:sp>
        <p:nvSpPr>
          <p:cNvPr id="7" name="Slide Number Placeholder 6"/>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576833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7" name="Date Placeholder 6"/>
          <p:cNvSpPr>
            <a:spLocks noGrp="1"/>
          </p:cNvSpPr>
          <p:nvPr>
            <p:ph type="dt" sz="half" idx="10"/>
          </p:nvPr>
        </p:nvSpPr>
        <p:spPr/>
        <p:txBody>
          <a:bodyPr/>
          <a:lstStyle/>
          <a:p>
            <a:fld id="{C8F05E73-D25D-0E46-AA5C-AB70FF3C4210}" type="datetime1">
              <a:rPr lang="de-DE" smtClean="0"/>
              <a:pPr/>
              <a:t>25.10.2016</a:t>
            </a:fld>
            <a:endParaRPr lang="en-US"/>
          </a:p>
        </p:txBody>
      </p:sp>
      <p:sp>
        <p:nvSpPr>
          <p:cNvPr id="8" name="Footer Placeholder 7"/>
          <p:cNvSpPr>
            <a:spLocks noGrp="1"/>
          </p:cNvSpPr>
          <p:nvPr>
            <p:ph type="ftr" sz="quarter" idx="11"/>
          </p:nvPr>
        </p:nvSpPr>
        <p:spPr/>
        <p:txBody>
          <a:bodyPr/>
          <a:lstStyle/>
          <a:p>
            <a:r>
              <a:rPr lang="en-US" smtClean="0"/>
              <a:t>Developing a Multicore RC Car with APP4MC</a:t>
            </a:r>
            <a:endParaRPr lang="en-US"/>
          </a:p>
        </p:txBody>
      </p:sp>
      <p:sp>
        <p:nvSpPr>
          <p:cNvPr id="9" name="Slide Number Placeholder 8"/>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1094309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Date Placeholder 2"/>
          <p:cNvSpPr>
            <a:spLocks noGrp="1"/>
          </p:cNvSpPr>
          <p:nvPr>
            <p:ph type="dt" sz="half" idx="10"/>
          </p:nvPr>
        </p:nvSpPr>
        <p:spPr/>
        <p:txBody>
          <a:bodyPr/>
          <a:lstStyle/>
          <a:p>
            <a:fld id="{1E28464B-7799-DF4A-BBFF-C644AA5E3E42}" type="datetime1">
              <a:rPr lang="de-DE" smtClean="0"/>
              <a:pPr/>
              <a:t>25.10.2016</a:t>
            </a:fld>
            <a:endParaRPr lang="en-US"/>
          </a:p>
        </p:txBody>
      </p:sp>
      <p:sp>
        <p:nvSpPr>
          <p:cNvPr id="4" name="Footer Placeholder 3"/>
          <p:cNvSpPr>
            <a:spLocks noGrp="1"/>
          </p:cNvSpPr>
          <p:nvPr>
            <p:ph type="ftr" sz="quarter" idx="11"/>
          </p:nvPr>
        </p:nvSpPr>
        <p:spPr/>
        <p:txBody>
          <a:bodyPr/>
          <a:lstStyle/>
          <a:p>
            <a:r>
              <a:rPr lang="en-US" smtClean="0"/>
              <a:t>Developing a Multicore RC Car with APP4MC</a:t>
            </a:r>
            <a:endParaRPr lang="en-US"/>
          </a:p>
        </p:txBody>
      </p:sp>
      <p:sp>
        <p:nvSpPr>
          <p:cNvPr id="5" name="Slide Number Placeholder 4"/>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100141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1CD2C-F805-E445-BE1A-C2E0E47F0EF6}" type="datetime1">
              <a:rPr lang="de-DE" smtClean="0"/>
              <a:pPr/>
              <a:t>25.10.2016</a:t>
            </a:fld>
            <a:endParaRPr lang="en-US"/>
          </a:p>
        </p:txBody>
      </p:sp>
      <p:sp>
        <p:nvSpPr>
          <p:cNvPr id="3" name="Footer Placeholder 2"/>
          <p:cNvSpPr>
            <a:spLocks noGrp="1"/>
          </p:cNvSpPr>
          <p:nvPr>
            <p:ph type="ftr" sz="quarter" idx="11"/>
          </p:nvPr>
        </p:nvSpPr>
        <p:spPr/>
        <p:txBody>
          <a:bodyPr/>
          <a:lstStyle/>
          <a:p>
            <a:r>
              <a:rPr lang="en-US" smtClean="0"/>
              <a:t>Developing a Multicore RC Car with APP4MC</a:t>
            </a:r>
            <a:endParaRPr lang="en-US"/>
          </a:p>
        </p:txBody>
      </p:sp>
      <p:sp>
        <p:nvSpPr>
          <p:cNvPr id="4" name="Slide Number Placeholder 3"/>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8700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F8D2DA85-8657-F141-AD66-8ECD236D1725}" type="datetime1">
              <a:rPr lang="de-DE" smtClean="0"/>
              <a:pPr/>
              <a:t>25.10.2016</a:t>
            </a:fld>
            <a:endParaRPr lang="en-US"/>
          </a:p>
        </p:txBody>
      </p:sp>
      <p:sp>
        <p:nvSpPr>
          <p:cNvPr id="6" name="Footer Placeholder 5"/>
          <p:cNvSpPr>
            <a:spLocks noGrp="1"/>
          </p:cNvSpPr>
          <p:nvPr>
            <p:ph type="ftr" sz="quarter" idx="11"/>
          </p:nvPr>
        </p:nvSpPr>
        <p:spPr/>
        <p:txBody>
          <a:bodyPr/>
          <a:lstStyle/>
          <a:p>
            <a:r>
              <a:rPr lang="en-US" smtClean="0"/>
              <a:t>Developing a Multicore RC Car with APP4MC</a:t>
            </a:r>
            <a:endParaRPr lang="en-US"/>
          </a:p>
        </p:txBody>
      </p:sp>
      <p:sp>
        <p:nvSpPr>
          <p:cNvPr id="7" name="Slide Number Placeholder 6"/>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112941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4922E632-320A-3641-BA78-4698411C6FF0}" type="datetime1">
              <a:rPr lang="de-DE" smtClean="0"/>
              <a:pPr/>
              <a:t>25.10.2016</a:t>
            </a:fld>
            <a:endParaRPr lang="en-US"/>
          </a:p>
        </p:txBody>
      </p:sp>
      <p:sp>
        <p:nvSpPr>
          <p:cNvPr id="6" name="Footer Placeholder 5"/>
          <p:cNvSpPr>
            <a:spLocks noGrp="1"/>
          </p:cNvSpPr>
          <p:nvPr>
            <p:ph type="ftr" sz="quarter" idx="11"/>
          </p:nvPr>
        </p:nvSpPr>
        <p:spPr/>
        <p:txBody>
          <a:bodyPr/>
          <a:lstStyle/>
          <a:p>
            <a:r>
              <a:rPr lang="en-US" smtClean="0"/>
              <a:t>Developing a Multicore RC Car with APP4MC</a:t>
            </a:r>
            <a:endParaRPr lang="en-US"/>
          </a:p>
        </p:txBody>
      </p:sp>
      <p:sp>
        <p:nvSpPr>
          <p:cNvPr id="7" name="Slide Number Placeholder 6"/>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461747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1482811"/>
          </a:xfrm>
          <a:prstGeom prst="rect">
            <a:avLst/>
          </a:prstGeom>
          <a:solidFill>
            <a:srgbClr val="006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207034"/>
            <a:ext cx="9081509" cy="1275777"/>
          </a:xfrm>
          <a:prstGeom prst="rect">
            <a:avLst/>
          </a:prstGeom>
        </p:spPr>
        <p:txBody>
          <a:bodyPr vert="horz" lIns="91440" tIns="45720" rIns="91440" bIns="45720" rtlCol="0" anchor="ctr">
            <a:normAutofit/>
          </a:bodyPr>
          <a:lstStyle/>
          <a:p>
            <a:r>
              <a:rPr lang="de-DE" dirty="0" smtClean="0"/>
              <a:t>Click </a:t>
            </a:r>
            <a:r>
              <a:rPr lang="de-DE" dirty="0" err="1" smtClean="0"/>
              <a:t>to</a:t>
            </a:r>
            <a:r>
              <a:rPr lang="de-DE" dirty="0" smtClean="0"/>
              <a:t> </a:t>
            </a:r>
            <a:r>
              <a:rPr lang="de-DE" dirty="0" err="1" smtClean="0"/>
              <a:t>edit</a:t>
            </a:r>
            <a:r>
              <a:rPr lang="de-DE" dirty="0" smtClean="0"/>
              <a: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50F8A7-0972-F141-B800-CC48AF4DED8A}" type="datetime1">
              <a:rPr lang="de-DE" smtClean="0"/>
              <a:pPr/>
              <a:t>25.10.2016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Developing a Multicore RC Car with APP4MC</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FB2F14-2F01-1C47-B2A1-FC9234851556}" type="slidenum">
              <a:rPr lang="en-US" smtClean="0"/>
              <a:pPr/>
              <a:t>‹#›</a:t>
            </a:fld>
            <a:endParaRPr lang="en-US"/>
          </a:p>
        </p:txBody>
      </p:sp>
      <p:sp>
        <p:nvSpPr>
          <p:cNvPr id="8" name="Rectangle 7"/>
          <p:cNvSpPr/>
          <p:nvPr userDrawn="1"/>
        </p:nvSpPr>
        <p:spPr>
          <a:xfrm>
            <a:off x="0" y="1482811"/>
            <a:ext cx="12192000" cy="53751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13">
            <a:extLst>
              <a:ext uri="{28A0092B-C50C-407E-A947-70E740481C1C}">
                <a14:useLocalDpi xmlns="" xmlns:a14="http://schemas.microsoft.com/office/drawing/2010/main" val="0"/>
              </a:ext>
            </a:extLst>
          </a:blip>
          <a:stretch>
            <a:fillRect/>
          </a:stretch>
        </p:blipFill>
        <p:spPr>
          <a:xfrm>
            <a:off x="10655106" y="871285"/>
            <a:ext cx="1371600" cy="583793"/>
          </a:xfrm>
          <a:prstGeom prst="rect">
            <a:avLst/>
          </a:prstGeom>
        </p:spPr>
      </p:pic>
      <p:pic>
        <p:nvPicPr>
          <p:cNvPr id="10" name="Picture 9"/>
          <p:cNvPicPr>
            <a:picLocks noChangeAspect="1"/>
          </p:cNvPicPr>
          <p:nvPr userDrawn="1"/>
        </p:nvPicPr>
        <p:blipFill>
          <a:blip r:embed="rId14">
            <a:extLst>
              <a:ext uri="{28A0092B-C50C-407E-A947-70E740481C1C}">
                <a14:useLocalDpi xmlns="" xmlns:a14="http://schemas.microsoft.com/office/drawing/2010/main" val="0"/>
              </a:ext>
            </a:extLst>
          </a:blip>
          <a:stretch>
            <a:fillRect/>
          </a:stretch>
        </p:blipFill>
        <p:spPr>
          <a:xfrm>
            <a:off x="10552304" y="84468"/>
            <a:ext cx="1577205" cy="702349"/>
          </a:xfrm>
          <a:prstGeom prst="rect">
            <a:avLst/>
          </a:prstGeom>
        </p:spPr>
      </p:pic>
    </p:spTree>
    <p:extLst>
      <p:ext uri="{BB962C8B-B14F-4D97-AF65-F5344CB8AC3E}">
        <p14:creationId xmlns="" xmlns:p14="http://schemas.microsoft.com/office/powerpoint/2010/main" val="1499032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70706"/>
            <a:ext cx="9144000" cy="2387600"/>
          </a:xfrm>
        </p:spPr>
        <p:txBody>
          <a:bodyPr/>
          <a:lstStyle/>
          <a:p>
            <a:r>
              <a:rPr lang="en-US" dirty="0" smtClean="0"/>
              <a:t>Developing </a:t>
            </a:r>
            <a:r>
              <a:rPr lang="en-US" smtClean="0"/>
              <a:t>a Multicore</a:t>
            </a:r>
            <a:br>
              <a:rPr lang="en-US" smtClean="0"/>
            </a:br>
            <a:r>
              <a:rPr lang="en-US" smtClean="0"/>
              <a:t>RC-Car </a:t>
            </a:r>
            <a:r>
              <a:rPr lang="en-US" dirty="0" smtClean="0"/>
              <a:t>with APP4MC</a:t>
            </a:r>
            <a:endParaRPr lang="en-US" dirty="0"/>
          </a:p>
        </p:txBody>
      </p:sp>
      <p:sp>
        <p:nvSpPr>
          <p:cNvPr id="3" name="Subtitle 2"/>
          <p:cNvSpPr>
            <a:spLocks noGrp="1"/>
          </p:cNvSpPr>
          <p:nvPr>
            <p:ph type="subTitle" idx="1"/>
          </p:nvPr>
        </p:nvSpPr>
        <p:spPr>
          <a:xfrm>
            <a:off x="1524000" y="3858306"/>
            <a:ext cx="9144000" cy="1655762"/>
          </a:xfrm>
        </p:spPr>
        <p:txBody>
          <a:bodyPr/>
          <a:lstStyle/>
          <a:p>
            <a:r>
              <a:rPr lang="en-US" dirty="0" smtClean="0">
                <a:solidFill>
                  <a:schemeClr val="tx1">
                    <a:lumMod val="50000"/>
                    <a:lumOff val="50000"/>
                  </a:schemeClr>
                </a:solidFill>
              </a:rPr>
              <a:t>Mustafa </a:t>
            </a:r>
            <a:r>
              <a:rPr lang="en-US" dirty="0" err="1" smtClean="0">
                <a:solidFill>
                  <a:schemeClr val="tx1">
                    <a:lumMod val="50000"/>
                    <a:lumOff val="50000"/>
                  </a:schemeClr>
                </a:solidFill>
              </a:rPr>
              <a:t>Özçelikörs</a:t>
            </a:r>
            <a:r>
              <a:rPr lang="en-US" dirty="0" smtClean="0">
                <a:solidFill>
                  <a:schemeClr val="tx1">
                    <a:lumMod val="50000"/>
                    <a:lumOff val="50000"/>
                  </a:schemeClr>
                </a:solidFill>
              </a:rPr>
              <a:t>, Robert </a:t>
            </a:r>
            <a:r>
              <a:rPr lang="en-US" dirty="0" err="1" smtClean="0">
                <a:solidFill>
                  <a:schemeClr val="tx1">
                    <a:lumMod val="50000"/>
                    <a:lumOff val="50000"/>
                  </a:schemeClr>
                </a:solidFill>
              </a:rPr>
              <a:t>Höttger</a:t>
            </a:r>
            <a:endParaRPr lang="en-US" dirty="0" smtClean="0">
              <a:solidFill>
                <a:schemeClr val="tx1">
                  <a:lumMod val="50000"/>
                  <a:lumOff val="50000"/>
                </a:schemeClr>
              </a:solidFill>
            </a:endParaRPr>
          </a:p>
          <a:p>
            <a:r>
              <a:rPr lang="en-US" dirty="0" err="1" smtClean="0">
                <a:solidFill>
                  <a:schemeClr val="tx1">
                    <a:lumMod val="50000"/>
                    <a:lumOff val="50000"/>
                  </a:schemeClr>
                </a:solidFill>
              </a:rPr>
              <a:t>EclipseCon</a:t>
            </a:r>
            <a:r>
              <a:rPr lang="en-US" dirty="0" smtClean="0">
                <a:solidFill>
                  <a:schemeClr val="tx1">
                    <a:lumMod val="50000"/>
                    <a:lumOff val="50000"/>
                  </a:schemeClr>
                </a:solidFill>
              </a:rPr>
              <a:t> Ludwigsburg, Germany</a:t>
            </a:r>
          </a:p>
          <a:p>
            <a:r>
              <a:rPr lang="en-US" dirty="0" smtClean="0">
                <a:solidFill>
                  <a:schemeClr val="tx1">
                    <a:lumMod val="50000"/>
                    <a:lumOff val="50000"/>
                  </a:schemeClr>
                </a:solidFill>
              </a:rPr>
              <a:t>26.10.2016</a:t>
            </a:r>
            <a:endParaRPr lang="en-US" dirty="0">
              <a:solidFill>
                <a:schemeClr val="tx1">
                  <a:lumMod val="50000"/>
                  <a:lumOff val="50000"/>
                </a:schemeClr>
              </a:solidFill>
            </a:endParaRPr>
          </a:p>
        </p:txBody>
      </p:sp>
      <p:sp>
        <p:nvSpPr>
          <p:cNvPr id="4" name="Date Placeholder 3"/>
          <p:cNvSpPr>
            <a:spLocks noGrp="1"/>
          </p:cNvSpPr>
          <p:nvPr>
            <p:ph type="dt" sz="half" idx="10"/>
          </p:nvPr>
        </p:nvSpPr>
        <p:spPr/>
        <p:txBody>
          <a:bodyPr/>
          <a:lstStyle/>
          <a:p>
            <a:fld id="{7BF3234B-6BF9-5345-8864-328729ED4A39}"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dirty="0" smtClean="0"/>
          </a:p>
        </p:txBody>
      </p:sp>
      <p:sp>
        <p:nvSpPr>
          <p:cNvPr id="6" name="Slide Number Placeholder 5"/>
          <p:cNvSpPr>
            <a:spLocks noGrp="1"/>
          </p:cNvSpPr>
          <p:nvPr>
            <p:ph type="sldNum" sz="quarter" idx="12"/>
          </p:nvPr>
        </p:nvSpPr>
        <p:spPr/>
        <p:txBody>
          <a:bodyPr/>
          <a:lstStyle/>
          <a:p>
            <a:fld id="{35FB2F14-2F01-1C47-B2A1-FC9234851556}" type="slidenum">
              <a:rPr lang="en-US" smtClean="0"/>
              <a:pPr/>
              <a:t>1</a:t>
            </a:fld>
            <a:endParaRPr lang="en-US" dirty="0"/>
          </a:p>
        </p:txBody>
      </p:sp>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65813" y="3308350"/>
            <a:ext cx="3251200" cy="3048000"/>
          </a:xfrm>
          <a:prstGeom prst="rect">
            <a:avLst/>
          </a:prstGeom>
        </p:spPr>
      </p:pic>
    </p:spTree>
    <p:extLst>
      <p:ext uri="{BB962C8B-B14F-4D97-AF65-F5344CB8AC3E}">
        <p14:creationId xmlns="" xmlns:p14="http://schemas.microsoft.com/office/powerpoint/2010/main" val="15740098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RCCar Hardware Setup</a:t>
            </a:r>
            <a:endParaRPr lang="en-US" dirty="0"/>
          </a:p>
        </p:txBody>
      </p:sp>
      <p:sp>
        <p:nvSpPr>
          <p:cNvPr id="4" name="Date Placeholder 3"/>
          <p:cNvSpPr>
            <a:spLocks noGrp="1"/>
          </p:cNvSpPr>
          <p:nvPr>
            <p:ph type="dt" sz="half" idx="10"/>
          </p:nvPr>
        </p:nvSpPr>
        <p:spPr/>
        <p:txBody>
          <a:bodyPr/>
          <a:lstStyle/>
          <a:p>
            <a:fld id="{DCEA3AEB-B1EC-BC47-A51D-8710D9373A8D}" type="datetime1">
              <a:rPr lang="de-DE" smtClean="0"/>
              <a:pPr/>
              <a:t>25.10.2016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10</a:t>
            </a:fld>
            <a:endParaRPr lang="en-US"/>
          </a:p>
        </p:txBody>
      </p:sp>
      <p:pic>
        <p:nvPicPr>
          <p:cNvPr id="10" name="Picture 2" descr="C:\Users\Mustafa\Desktop\Untitled-8.png"/>
          <p:cNvPicPr>
            <a:picLocks noChangeAspect="1" noChangeArrowheads="1"/>
          </p:cNvPicPr>
          <p:nvPr/>
        </p:nvPicPr>
        <p:blipFill>
          <a:blip r:embed="rId3"/>
          <a:srcRect/>
          <a:stretch>
            <a:fillRect/>
          </a:stretch>
        </p:blipFill>
        <p:spPr bwMode="auto">
          <a:xfrm>
            <a:off x="491169" y="1831910"/>
            <a:ext cx="6180461" cy="452444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7149091" y="2184031"/>
            <a:ext cx="4876800" cy="3738562"/>
          </a:xfrm>
          <a:prstGeom prst="rect">
            <a:avLst/>
          </a:prstGeom>
          <a:noFill/>
          <a:ln w="9525">
            <a:noFill/>
            <a:miter lim="800000"/>
            <a:headEnd/>
            <a:tailEnd/>
          </a:ln>
          <a:effectLst/>
        </p:spPr>
      </p:pic>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930" y="1619250"/>
            <a:ext cx="10515600" cy="4580101"/>
          </a:xfrm>
        </p:spPr>
        <p:txBody>
          <a:bodyPr>
            <a:normAutofit/>
          </a:bodyPr>
          <a:lstStyle/>
          <a:p>
            <a:r>
              <a:rPr lang="tr-TR" dirty="0" smtClean="0"/>
              <a:t>Hardware Archt.</a:t>
            </a:r>
          </a:p>
        </p:txBody>
      </p:sp>
      <p:sp>
        <p:nvSpPr>
          <p:cNvPr id="4" name="Date Placeholder 3"/>
          <p:cNvSpPr>
            <a:spLocks noGrp="1"/>
          </p:cNvSpPr>
          <p:nvPr>
            <p:ph type="dt" sz="half" idx="10"/>
          </p:nvPr>
        </p:nvSpPr>
        <p:spPr/>
        <p:txBody>
          <a:bodyPr/>
          <a:lstStyle/>
          <a:p>
            <a:fld id="{DCEA3AEB-B1EC-BC47-A51D-8710D9373A8D}" type="datetime1">
              <a:rPr lang="de-DE" smtClean="0"/>
              <a:pPr/>
              <a:t>25.10.2016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11</a:t>
            </a:fld>
            <a:endParaRPr lang="en-US"/>
          </a:p>
        </p:txBody>
      </p:sp>
      <p:pic>
        <p:nvPicPr>
          <p:cNvPr id="3074" name="Picture 2"/>
          <p:cNvPicPr>
            <a:picLocks noChangeAspect="1" noChangeArrowheads="1"/>
          </p:cNvPicPr>
          <p:nvPr/>
        </p:nvPicPr>
        <p:blipFill>
          <a:blip r:embed="rId3"/>
          <a:srcRect/>
          <a:stretch>
            <a:fillRect/>
          </a:stretch>
        </p:blipFill>
        <p:spPr bwMode="auto">
          <a:xfrm>
            <a:off x="3086099" y="173404"/>
            <a:ext cx="7096125" cy="6148559"/>
          </a:xfrm>
          <a:prstGeom prst="rect">
            <a:avLst/>
          </a:prstGeom>
          <a:noFill/>
          <a:ln w="9525">
            <a:noFill/>
            <a:miter lim="800000"/>
            <a:headEnd/>
            <a:tailEnd/>
          </a:ln>
          <a:effectLst/>
        </p:spPr>
      </p:pic>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8572766" y="2435729"/>
            <a:ext cx="3067888" cy="1916893"/>
          </a:xfrm>
          <a:prstGeom prst="rect">
            <a:avLst/>
          </a:prstGeom>
          <a:noFill/>
          <a:ln w="9525">
            <a:noFill/>
            <a:miter lim="800000"/>
            <a:headEnd/>
            <a:tailEnd/>
          </a:ln>
          <a:effectLst/>
        </p:spPr>
      </p:pic>
      <p:sp>
        <p:nvSpPr>
          <p:cNvPr id="15" name="Content Placeholder 2"/>
          <p:cNvSpPr txBox="1">
            <a:spLocks/>
          </p:cNvSpPr>
          <p:nvPr/>
        </p:nvSpPr>
        <p:spPr>
          <a:xfrm>
            <a:off x="5308600" y="1776249"/>
            <a:ext cx="10515600" cy="4580101"/>
          </a:xfrm>
          <a:prstGeom prst="rect">
            <a:avLst/>
          </a:prstGeom>
        </p:spPr>
        <p:txBody>
          <a:bodyPr vert="horz" lIns="91440" tIns="45720" rIns="91440" bIns="45720" rtlCol="0">
            <a:normAutofit/>
          </a:bodyPr>
          <a:lstStyle/>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tr-TR" sz="2400" b="0" i="0" u="none" strike="noStrike" kern="1200" cap="none" spc="0" normalizeH="0" baseline="0" noProof="0" dirty="0" smtClean="0">
                <a:ln>
                  <a:noFill/>
                </a:ln>
                <a:solidFill>
                  <a:schemeClr val="tx1"/>
                </a:solidFill>
                <a:effectLst/>
                <a:uLnTx/>
                <a:uFillTx/>
                <a:latin typeface="+mn-lt"/>
                <a:ea typeface="+mn-ea"/>
                <a:cs typeface="+mn-cs"/>
              </a:rPr>
              <a:t>Task 6: Maintain I2C Connection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tr-TR" sz="2400" b="0" i="0" u="none" strike="noStrike" kern="1200" cap="none" spc="0" normalizeH="0" baseline="0" noProof="0" dirty="0" smtClean="0">
                <a:ln>
                  <a:noFill/>
                </a:ln>
                <a:solidFill>
                  <a:schemeClr val="tx1"/>
                </a:solidFill>
                <a:effectLst/>
                <a:uLnTx/>
                <a:uFillTx/>
                <a:latin typeface="+mn-lt"/>
                <a:ea typeface="+mn-ea"/>
                <a:cs typeface="+mn-cs"/>
              </a:rPr>
              <a:t>Task 7: TCP Connection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tr-TR" sz="2400" dirty="0" smtClean="0"/>
              <a:t>Task 8: Ethernet Driver</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tr-TR" sz="2400" b="0" i="0" u="none" strike="noStrike" kern="1200" cap="none" spc="0" normalizeH="0" baseline="0" noProof="0" dirty="0" smtClean="0">
                <a:ln>
                  <a:noFill/>
                </a:ln>
                <a:solidFill>
                  <a:schemeClr val="tx1"/>
                </a:solidFill>
                <a:effectLst/>
                <a:uLnTx/>
                <a:uFillTx/>
                <a:latin typeface="+mn-lt"/>
                <a:ea typeface="+mn-ea"/>
                <a:cs typeface="+mn-cs"/>
              </a:rPr>
              <a:t>Task</a:t>
            </a:r>
            <a:r>
              <a:rPr kumimoji="0" lang="tr-TR" sz="2400" b="0" i="0" u="none" strike="noStrike" kern="1200" cap="none" spc="0" normalizeH="0" noProof="0" dirty="0" smtClean="0">
                <a:ln>
                  <a:noFill/>
                </a:ln>
                <a:solidFill>
                  <a:schemeClr val="tx1"/>
                </a:solidFill>
                <a:effectLst/>
                <a:uLnTx/>
                <a:uFillTx/>
                <a:latin typeface="+mn-lt"/>
                <a:ea typeface="+mn-ea"/>
                <a:cs typeface="+mn-cs"/>
              </a:rPr>
              <a:t> 9: TCP Server</a:t>
            </a:r>
            <a:endParaRPr kumimoji="0" lang="tr-TR"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Content Placeholder 2"/>
          <p:cNvSpPr>
            <a:spLocks noGrp="1"/>
          </p:cNvSpPr>
          <p:nvPr>
            <p:ph idx="1"/>
          </p:nvPr>
        </p:nvSpPr>
        <p:spPr>
          <a:xfrm>
            <a:off x="501880" y="1776248"/>
            <a:ext cx="6718070" cy="4580101"/>
          </a:xfrm>
        </p:spPr>
        <p:txBody>
          <a:bodyPr>
            <a:normAutofit/>
          </a:bodyPr>
          <a:lstStyle/>
          <a:p>
            <a:r>
              <a:rPr lang="tr-TR" dirty="0" smtClean="0"/>
              <a:t>Main Tasks</a:t>
            </a:r>
          </a:p>
          <a:p>
            <a:pPr lvl="1"/>
            <a:r>
              <a:rPr lang="tr-TR" dirty="0" smtClean="0"/>
              <a:t>Task 1: Read Sonar Sensors</a:t>
            </a:r>
          </a:p>
          <a:p>
            <a:pPr lvl="1"/>
            <a:r>
              <a:rPr lang="tr-TR" dirty="0" smtClean="0"/>
              <a:t>Task 2: Serial Port Connection</a:t>
            </a:r>
          </a:p>
          <a:p>
            <a:pPr lvl="1"/>
            <a:r>
              <a:rPr lang="tr-TR" dirty="0" smtClean="0"/>
              <a:t>Task 3: Drive Steering Servo Motor</a:t>
            </a:r>
          </a:p>
          <a:p>
            <a:pPr lvl="1"/>
            <a:r>
              <a:rPr lang="tr-TR" dirty="0" smtClean="0"/>
              <a:t>Task 4: Drive Motor Driver</a:t>
            </a:r>
          </a:p>
          <a:p>
            <a:pPr lvl="1"/>
            <a:r>
              <a:rPr lang="tr-TR" dirty="0" smtClean="0"/>
              <a:t>Task 5: Get Remote Bluetooth Commands</a:t>
            </a:r>
          </a:p>
        </p:txBody>
      </p:sp>
      <p:pic>
        <p:nvPicPr>
          <p:cNvPr id="2053" name="Picture 5"/>
          <p:cNvPicPr>
            <a:picLocks noChangeAspect="1" noChangeArrowheads="1"/>
          </p:cNvPicPr>
          <p:nvPr/>
        </p:nvPicPr>
        <p:blipFill>
          <a:blip r:embed="rId4"/>
          <a:srcRect/>
          <a:stretch>
            <a:fillRect/>
          </a:stretch>
        </p:blipFill>
        <p:spPr bwMode="auto">
          <a:xfrm>
            <a:off x="95250" y="4371975"/>
            <a:ext cx="11960048" cy="1999764"/>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Initial Task Partitioning</a:t>
            </a:r>
            <a:endParaRPr lang="en-US" dirty="0"/>
          </a:p>
        </p:txBody>
      </p:sp>
      <p:sp>
        <p:nvSpPr>
          <p:cNvPr id="4" name="Date Placeholder 3"/>
          <p:cNvSpPr>
            <a:spLocks noGrp="1"/>
          </p:cNvSpPr>
          <p:nvPr>
            <p:ph type="dt" sz="half" idx="10"/>
          </p:nvPr>
        </p:nvSpPr>
        <p:spPr/>
        <p:txBody>
          <a:bodyPr/>
          <a:lstStyle/>
          <a:p>
            <a:fld id="{DCEA3AEB-B1EC-BC47-A51D-8710D9373A8D}" type="datetime1">
              <a:rPr lang="de-DE" smtClean="0"/>
              <a:pPr/>
              <a:t>25.10.2016</a:t>
            </a:fld>
            <a:endParaRPr lang="en-US" dirty="0"/>
          </a:p>
        </p:txBody>
      </p:sp>
      <p:sp>
        <p:nvSpPr>
          <p:cNvPr id="5" name="Footer Placeholder 4"/>
          <p:cNvSpPr>
            <a:spLocks noGrp="1"/>
          </p:cNvSpPr>
          <p:nvPr>
            <p:ph type="ftr" sz="quarter" idx="11"/>
          </p:nvPr>
        </p:nvSpPr>
        <p:spPr/>
        <p:txBody>
          <a:bodyPr/>
          <a:lstStyle/>
          <a:p>
            <a:r>
              <a:rPr lang="en-US" dirty="0" smtClean="0"/>
              <a:t>Developing a </a:t>
            </a:r>
            <a:r>
              <a:rPr lang="en-US" dirty="0" err="1" smtClean="0"/>
              <a:t>Multicore</a:t>
            </a:r>
            <a:r>
              <a:rPr lang="en-US" dirty="0" smtClean="0"/>
              <a:t> RC Car with APP4MC</a:t>
            </a:r>
            <a:endParaRPr lang="en-US" dirty="0"/>
          </a:p>
        </p:txBody>
      </p:sp>
      <p:sp>
        <p:nvSpPr>
          <p:cNvPr id="6" name="Slide Number Placeholder 5"/>
          <p:cNvSpPr>
            <a:spLocks noGrp="1"/>
          </p:cNvSpPr>
          <p:nvPr>
            <p:ph type="sldNum" sz="quarter" idx="12"/>
          </p:nvPr>
        </p:nvSpPr>
        <p:spPr/>
        <p:txBody>
          <a:bodyPr/>
          <a:lstStyle/>
          <a:p>
            <a:fld id="{35FB2F14-2F01-1C47-B2A1-FC9234851556}" type="slidenum">
              <a:rPr lang="en-US" smtClean="0"/>
              <a:pPr/>
              <a:t>12</a:t>
            </a:fld>
            <a:endParaRPr lang="en-US"/>
          </a:p>
        </p:txBody>
      </p:sp>
      <p:sp>
        <p:nvSpPr>
          <p:cNvPr id="9" name="TextBox 8"/>
          <p:cNvSpPr txBox="1"/>
          <p:nvPr/>
        </p:nvSpPr>
        <p:spPr>
          <a:xfrm>
            <a:off x="5521643" y="4916557"/>
            <a:ext cx="301686" cy="369332"/>
          </a:xfrm>
          <a:prstGeom prst="rect">
            <a:avLst/>
          </a:prstGeom>
          <a:noFill/>
        </p:spPr>
        <p:txBody>
          <a:bodyPr wrap="none" rtlCol="0">
            <a:spAutoFit/>
          </a:bodyPr>
          <a:lstStyle/>
          <a:p>
            <a:r>
              <a:rPr lang="tr-TR" dirty="0" smtClean="0">
                <a:solidFill>
                  <a:srgbClr val="FF0000"/>
                </a:solidFill>
              </a:rPr>
              <a:t>5</a:t>
            </a:r>
            <a:endParaRPr lang="tr-TR" dirty="0">
              <a:solidFill>
                <a:srgbClr val="FF0000"/>
              </a:solidFill>
            </a:endParaRPr>
          </a:p>
        </p:txBody>
      </p:sp>
      <p:sp>
        <p:nvSpPr>
          <p:cNvPr id="10" name="TextBox 9"/>
          <p:cNvSpPr txBox="1"/>
          <p:nvPr/>
        </p:nvSpPr>
        <p:spPr>
          <a:xfrm>
            <a:off x="934916" y="5381377"/>
            <a:ext cx="301686" cy="369332"/>
          </a:xfrm>
          <a:prstGeom prst="rect">
            <a:avLst/>
          </a:prstGeom>
          <a:noFill/>
        </p:spPr>
        <p:txBody>
          <a:bodyPr wrap="none" rtlCol="0">
            <a:spAutoFit/>
          </a:bodyPr>
          <a:lstStyle/>
          <a:p>
            <a:r>
              <a:rPr lang="tr-TR" dirty="0" smtClean="0">
                <a:solidFill>
                  <a:srgbClr val="FF0000"/>
                </a:solidFill>
              </a:rPr>
              <a:t>4</a:t>
            </a:r>
            <a:endParaRPr lang="tr-TR" dirty="0">
              <a:solidFill>
                <a:srgbClr val="FF0000"/>
              </a:solidFill>
            </a:endParaRPr>
          </a:p>
        </p:txBody>
      </p:sp>
      <p:sp>
        <p:nvSpPr>
          <p:cNvPr id="11" name="TextBox 10"/>
          <p:cNvSpPr txBox="1"/>
          <p:nvPr/>
        </p:nvSpPr>
        <p:spPr>
          <a:xfrm>
            <a:off x="5718206" y="5350897"/>
            <a:ext cx="301686" cy="369332"/>
          </a:xfrm>
          <a:prstGeom prst="rect">
            <a:avLst/>
          </a:prstGeom>
          <a:noFill/>
        </p:spPr>
        <p:txBody>
          <a:bodyPr wrap="none" rtlCol="0">
            <a:spAutoFit/>
          </a:bodyPr>
          <a:lstStyle/>
          <a:p>
            <a:r>
              <a:rPr lang="tr-TR" dirty="0" smtClean="0">
                <a:solidFill>
                  <a:srgbClr val="FF0000"/>
                </a:solidFill>
              </a:rPr>
              <a:t>3</a:t>
            </a:r>
            <a:endParaRPr lang="tr-TR" dirty="0">
              <a:solidFill>
                <a:srgbClr val="FF0000"/>
              </a:solidFill>
            </a:endParaRPr>
          </a:p>
        </p:txBody>
      </p:sp>
      <p:sp>
        <p:nvSpPr>
          <p:cNvPr id="12" name="TextBox 11"/>
          <p:cNvSpPr txBox="1"/>
          <p:nvPr/>
        </p:nvSpPr>
        <p:spPr>
          <a:xfrm>
            <a:off x="3532026" y="5101223"/>
            <a:ext cx="476412" cy="369332"/>
          </a:xfrm>
          <a:prstGeom prst="rect">
            <a:avLst/>
          </a:prstGeom>
          <a:noFill/>
        </p:spPr>
        <p:txBody>
          <a:bodyPr wrap="none" rtlCol="0">
            <a:spAutoFit/>
          </a:bodyPr>
          <a:lstStyle/>
          <a:p>
            <a:r>
              <a:rPr lang="tr-TR" dirty="0" smtClean="0">
                <a:solidFill>
                  <a:srgbClr val="FF0000"/>
                </a:solidFill>
              </a:rPr>
              <a:t>2.1</a:t>
            </a:r>
            <a:endParaRPr lang="tr-TR" dirty="0">
              <a:solidFill>
                <a:srgbClr val="FF0000"/>
              </a:solidFill>
            </a:endParaRPr>
          </a:p>
        </p:txBody>
      </p:sp>
      <p:sp>
        <p:nvSpPr>
          <p:cNvPr id="13" name="TextBox 12"/>
          <p:cNvSpPr txBox="1"/>
          <p:nvPr/>
        </p:nvSpPr>
        <p:spPr>
          <a:xfrm>
            <a:off x="4332126" y="5101223"/>
            <a:ext cx="476412" cy="369332"/>
          </a:xfrm>
          <a:prstGeom prst="rect">
            <a:avLst/>
          </a:prstGeom>
          <a:noFill/>
        </p:spPr>
        <p:txBody>
          <a:bodyPr wrap="none" rtlCol="0">
            <a:spAutoFit/>
          </a:bodyPr>
          <a:lstStyle/>
          <a:p>
            <a:r>
              <a:rPr lang="tr-TR" dirty="0" smtClean="0">
                <a:solidFill>
                  <a:srgbClr val="FF0000"/>
                </a:solidFill>
              </a:rPr>
              <a:t>2.2</a:t>
            </a:r>
            <a:endParaRPr lang="tr-TR" dirty="0">
              <a:solidFill>
                <a:srgbClr val="FF0000"/>
              </a:solidFill>
            </a:endParaRPr>
          </a:p>
        </p:txBody>
      </p:sp>
      <p:sp>
        <p:nvSpPr>
          <p:cNvPr id="16" name="TextBox 15"/>
          <p:cNvSpPr txBox="1"/>
          <p:nvPr/>
        </p:nvSpPr>
        <p:spPr>
          <a:xfrm>
            <a:off x="2055303" y="5381377"/>
            <a:ext cx="301686" cy="369332"/>
          </a:xfrm>
          <a:prstGeom prst="rect">
            <a:avLst/>
          </a:prstGeom>
          <a:noFill/>
        </p:spPr>
        <p:txBody>
          <a:bodyPr wrap="none" rtlCol="0">
            <a:spAutoFit/>
          </a:bodyPr>
          <a:lstStyle/>
          <a:p>
            <a:r>
              <a:rPr lang="tr-TR" dirty="0" smtClean="0">
                <a:solidFill>
                  <a:srgbClr val="FF0000"/>
                </a:solidFill>
              </a:rPr>
              <a:t>6</a:t>
            </a:r>
            <a:endParaRPr lang="tr-TR" dirty="0">
              <a:solidFill>
                <a:srgbClr val="FF0000"/>
              </a:solidFill>
            </a:endParaRPr>
          </a:p>
        </p:txBody>
      </p:sp>
      <p:sp>
        <p:nvSpPr>
          <p:cNvPr id="17" name="TextBox 16"/>
          <p:cNvSpPr txBox="1"/>
          <p:nvPr/>
        </p:nvSpPr>
        <p:spPr>
          <a:xfrm>
            <a:off x="7571649" y="4916557"/>
            <a:ext cx="301686" cy="369332"/>
          </a:xfrm>
          <a:prstGeom prst="rect">
            <a:avLst/>
          </a:prstGeom>
          <a:noFill/>
        </p:spPr>
        <p:txBody>
          <a:bodyPr wrap="none" rtlCol="0">
            <a:spAutoFit/>
          </a:bodyPr>
          <a:lstStyle/>
          <a:p>
            <a:r>
              <a:rPr lang="tr-TR" dirty="0" smtClean="0">
                <a:solidFill>
                  <a:srgbClr val="FF0000"/>
                </a:solidFill>
              </a:rPr>
              <a:t>7</a:t>
            </a:r>
            <a:endParaRPr lang="tr-TR" dirty="0">
              <a:solidFill>
                <a:srgbClr val="FF0000"/>
              </a:solidFill>
            </a:endParaRPr>
          </a:p>
        </p:txBody>
      </p:sp>
      <p:sp>
        <p:nvSpPr>
          <p:cNvPr id="18" name="TextBox 17"/>
          <p:cNvSpPr txBox="1"/>
          <p:nvPr/>
        </p:nvSpPr>
        <p:spPr>
          <a:xfrm>
            <a:off x="7722492" y="5381377"/>
            <a:ext cx="301686" cy="369332"/>
          </a:xfrm>
          <a:prstGeom prst="rect">
            <a:avLst/>
          </a:prstGeom>
          <a:noFill/>
        </p:spPr>
        <p:txBody>
          <a:bodyPr wrap="none" rtlCol="0">
            <a:spAutoFit/>
          </a:bodyPr>
          <a:lstStyle/>
          <a:p>
            <a:r>
              <a:rPr lang="tr-TR" dirty="0" smtClean="0">
                <a:solidFill>
                  <a:srgbClr val="FF0000"/>
                </a:solidFill>
              </a:rPr>
              <a:t>9</a:t>
            </a:r>
            <a:endParaRPr lang="tr-TR" dirty="0">
              <a:solidFill>
                <a:srgbClr val="FF0000"/>
              </a:solidFill>
            </a:endParaRPr>
          </a:p>
        </p:txBody>
      </p:sp>
      <p:sp>
        <p:nvSpPr>
          <p:cNvPr id="19" name="TextBox 18"/>
          <p:cNvSpPr txBox="1"/>
          <p:nvPr/>
        </p:nvSpPr>
        <p:spPr>
          <a:xfrm>
            <a:off x="10915272" y="5358517"/>
            <a:ext cx="301686" cy="369332"/>
          </a:xfrm>
          <a:prstGeom prst="rect">
            <a:avLst/>
          </a:prstGeom>
          <a:noFill/>
        </p:spPr>
        <p:txBody>
          <a:bodyPr wrap="none" rtlCol="0">
            <a:spAutoFit/>
          </a:bodyPr>
          <a:lstStyle/>
          <a:p>
            <a:r>
              <a:rPr lang="tr-TR" dirty="0" smtClean="0">
                <a:solidFill>
                  <a:srgbClr val="FF0000"/>
                </a:solidFill>
              </a:rPr>
              <a:t>8</a:t>
            </a:r>
            <a:endParaRPr lang="tr-TR" dirty="0">
              <a:solidFill>
                <a:srgbClr val="FF0000"/>
              </a:solidFill>
            </a:endParaRPr>
          </a:p>
        </p:txBody>
      </p:sp>
      <p:sp>
        <p:nvSpPr>
          <p:cNvPr id="14" name="TextBox 13"/>
          <p:cNvSpPr txBox="1"/>
          <p:nvPr/>
        </p:nvSpPr>
        <p:spPr>
          <a:xfrm>
            <a:off x="1904460" y="4916557"/>
            <a:ext cx="301686" cy="369332"/>
          </a:xfrm>
          <a:prstGeom prst="rect">
            <a:avLst/>
          </a:prstGeom>
          <a:noFill/>
        </p:spPr>
        <p:txBody>
          <a:bodyPr wrap="none" rtlCol="0">
            <a:spAutoFit/>
          </a:bodyPr>
          <a:lstStyle/>
          <a:p>
            <a:r>
              <a:rPr lang="tr-TR" dirty="0" smtClean="0">
                <a:solidFill>
                  <a:srgbClr val="FF0000"/>
                </a:solidFill>
              </a:rPr>
              <a:t>1</a:t>
            </a:r>
            <a:endParaRPr lang="tr-TR" dirty="0">
              <a:solidFill>
                <a:srgbClr val="FF0000"/>
              </a:solidFill>
            </a:endParaRPr>
          </a:p>
        </p:txBody>
      </p:sp>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Modeling the System with APP4MC</a:t>
            </a:r>
            <a:endParaRPr lang="en-US" dirty="0"/>
          </a:p>
        </p:txBody>
      </p:sp>
      <p:sp>
        <p:nvSpPr>
          <p:cNvPr id="3" name="Content Placeholder 2"/>
          <p:cNvSpPr>
            <a:spLocks noGrp="1"/>
          </p:cNvSpPr>
          <p:nvPr>
            <p:ph idx="1"/>
          </p:nvPr>
        </p:nvSpPr>
        <p:spPr>
          <a:xfrm>
            <a:off x="501880" y="1776248"/>
            <a:ext cx="4841645" cy="4580101"/>
          </a:xfrm>
        </p:spPr>
        <p:txBody>
          <a:bodyPr>
            <a:normAutofit/>
          </a:bodyPr>
          <a:lstStyle/>
          <a:p>
            <a:r>
              <a:rPr lang="tr-TR" dirty="0" smtClean="0"/>
              <a:t>xTIMEComposer provides Binary information about the projects.</a:t>
            </a:r>
          </a:p>
          <a:p>
            <a:pPr lvl="1"/>
            <a:r>
              <a:rPr lang="tr-TR" dirty="0" smtClean="0"/>
              <a:t>Stack sizes</a:t>
            </a:r>
          </a:p>
          <a:p>
            <a:pPr lvl="1"/>
            <a:r>
              <a:rPr lang="tr-TR" dirty="0" smtClean="0"/>
              <a:t>Task precedence</a:t>
            </a:r>
          </a:p>
          <a:p>
            <a:pPr lvl="1"/>
            <a:r>
              <a:rPr lang="tr-TR" dirty="0" smtClean="0"/>
              <a:t>I/O Map</a:t>
            </a:r>
          </a:p>
          <a:p>
            <a:pPr lvl="1"/>
            <a:r>
              <a:rPr lang="tr-TR" dirty="0" smtClean="0"/>
              <a:t>Interfaces</a:t>
            </a:r>
          </a:p>
          <a:p>
            <a:pPr lvl="1"/>
            <a:r>
              <a:rPr lang="tr-TR" dirty="0" smtClean="0"/>
              <a:t>Hardware / other resources </a:t>
            </a:r>
          </a:p>
          <a:p>
            <a:r>
              <a:rPr lang="tr-TR" dirty="0" smtClean="0"/>
              <a:t>This information is useful to model with APP4MC.</a:t>
            </a:r>
          </a:p>
          <a:p>
            <a:pPr lvl="1"/>
            <a:endParaRPr lang="tr-TR" dirty="0" smtClean="0"/>
          </a:p>
        </p:txBody>
      </p:sp>
      <p:sp>
        <p:nvSpPr>
          <p:cNvPr id="4" name="Date Placeholder 3"/>
          <p:cNvSpPr>
            <a:spLocks noGrp="1"/>
          </p:cNvSpPr>
          <p:nvPr>
            <p:ph type="dt" sz="half" idx="10"/>
          </p:nvPr>
        </p:nvSpPr>
        <p:spPr/>
        <p:txBody>
          <a:bodyPr/>
          <a:lstStyle/>
          <a:p>
            <a:fld id="{DCEA3AEB-B1EC-BC47-A51D-8710D9373A8D}" type="datetime1">
              <a:rPr lang="de-DE" smtClean="0"/>
              <a:pPr/>
              <a:t>25.10.2016</a:t>
            </a:fld>
            <a:endParaRPr lang="en-US" dirty="0"/>
          </a:p>
        </p:txBody>
      </p:sp>
      <p:sp>
        <p:nvSpPr>
          <p:cNvPr id="5" name="Footer Placeholder 4"/>
          <p:cNvSpPr>
            <a:spLocks noGrp="1"/>
          </p:cNvSpPr>
          <p:nvPr>
            <p:ph type="ftr" sz="quarter" idx="11"/>
          </p:nvPr>
        </p:nvSpPr>
        <p:spPr/>
        <p:txBody>
          <a:bodyPr/>
          <a:lstStyle/>
          <a:p>
            <a:r>
              <a:rPr lang="en-US" dirty="0" smtClean="0"/>
              <a:t>Developing a </a:t>
            </a:r>
            <a:r>
              <a:rPr lang="en-US" dirty="0" err="1" smtClean="0"/>
              <a:t>Multicore</a:t>
            </a:r>
            <a:r>
              <a:rPr lang="en-US" dirty="0" smtClean="0"/>
              <a:t> RC Car with APP4MC</a:t>
            </a:r>
            <a:endParaRPr lang="en-US" dirty="0"/>
          </a:p>
        </p:txBody>
      </p:sp>
      <p:sp>
        <p:nvSpPr>
          <p:cNvPr id="6" name="Slide Number Placeholder 5"/>
          <p:cNvSpPr>
            <a:spLocks noGrp="1"/>
          </p:cNvSpPr>
          <p:nvPr>
            <p:ph type="sldNum" sz="quarter" idx="12"/>
          </p:nvPr>
        </p:nvSpPr>
        <p:spPr/>
        <p:txBody>
          <a:bodyPr/>
          <a:lstStyle/>
          <a:p>
            <a:fld id="{35FB2F14-2F01-1C47-B2A1-FC9234851556}" type="slidenum">
              <a:rPr lang="en-US" smtClean="0"/>
              <a:pPr/>
              <a:t>13</a:t>
            </a:fld>
            <a:endParaRPr lang="en-US"/>
          </a:p>
        </p:txBody>
      </p:sp>
      <p:pic>
        <p:nvPicPr>
          <p:cNvPr id="3074" name="Picture 2" descr="C:\Users\Mustafa\Desktop\binary.png"/>
          <p:cNvPicPr>
            <a:picLocks noChangeAspect="1" noChangeArrowheads="1"/>
          </p:cNvPicPr>
          <p:nvPr/>
        </p:nvPicPr>
        <p:blipFill>
          <a:blip r:embed="rId3"/>
          <a:srcRect/>
          <a:stretch>
            <a:fillRect/>
          </a:stretch>
        </p:blipFill>
        <p:spPr bwMode="auto">
          <a:xfrm>
            <a:off x="5180728" y="2312192"/>
            <a:ext cx="6859744" cy="3374233"/>
          </a:xfrm>
          <a:prstGeom prst="rect">
            <a:avLst/>
          </a:prstGeom>
          <a:noFill/>
        </p:spPr>
      </p:pic>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2462213" y="1373683"/>
            <a:ext cx="7148512" cy="534779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Implementation</a:t>
            </a:r>
            <a:endParaRPr lang="en-US" dirty="0"/>
          </a:p>
        </p:txBody>
      </p:sp>
      <p:sp>
        <p:nvSpPr>
          <p:cNvPr id="4" name="Date Placeholder 3"/>
          <p:cNvSpPr>
            <a:spLocks noGrp="1"/>
          </p:cNvSpPr>
          <p:nvPr>
            <p:ph type="dt" sz="half" idx="10"/>
          </p:nvPr>
        </p:nvSpPr>
        <p:spPr/>
        <p:txBody>
          <a:bodyPr/>
          <a:lstStyle/>
          <a:p>
            <a:fld id="{DCEA3AEB-B1EC-BC47-A51D-8710D9373A8D}" type="datetime1">
              <a:rPr lang="de-DE" smtClean="0"/>
              <a:pPr/>
              <a:t>25.10.2016</a:t>
            </a:fld>
            <a:endParaRPr lang="en-US" dirty="0"/>
          </a:p>
        </p:txBody>
      </p:sp>
      <p:sp>
        <p:nvSpPr>
          <p:cNvPr id="5" name="Footer Placeholder 4"/>
          <p:cNvSpPr>
            <a:spLocks noGrp="1"/>
          </p:cNvSpPr>
          <p:nvPr>
            <p:ph type="ftr" sz="quarter" idx="11"/>
          </p:nvPr>
        </p:nvSpPr>
        <p:spPr/>
        <p:txBody>
          <a:bodyPr/>
          <a:lstStyle/>
          <a:p>
            <a:r>
              <a:rPr lang="en-US" dirty="0" smtClean="0"/>
              <a:t>Developing a </a:t>
            </a:r>
            <a:r>
              <a:rPr lang="en-US" dirty="0" err="1" smtClean="0"/>
              <a:t>Multicore</a:t>
            </a:r>
            <a:r>
              <a:rPr lang="en-US" dirty="0" smtClean="0"/>
              <a:t> RC Car with APP4MC</a:t>
            </a:r>
            <a:endParaRPr lang="en-US" dirty="0"/>
          </a:p>
        </p:txBody>
      </p:sp>
      <p:sp>
        <p:nvSpPr>
          <p:cNvPr id="6" name="Slide Number Placeholder 5"/>
          <p:cNvSpPr>
            <a:spLocks noGrp="1"/>
          </p:cNvSpPr>
          <p:nvPr>
            <p:ph type="sldNum" sz="quarter" idx="12"/>
          </p:nvPr>
        </p:nvSpPr>
        <p:spPr/>
        <p:txBody>
          <a:bodyPr/>
          <a:lstStyle/>
          <a:p>
            <a:fld id="{35FB2F14-2F01-1C47-B2A1-FC9234851556}" type="slidenum">
              <a:rPr lang="en-US" smtClean="0"/>
              <a:pPr/>
              <a:t>14</a:t>
            </a:fld>
            <a:endParaRPr lang="en-US"/>
          </a:p>
        </p:txBody>
      </p:sp>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tr-TR" dirty="0"/>
          </a:p>
        </p:txBody>
      </p:sp>
      <p:sp>
        <p:nvSpPr>
          <p:cNvPr id="4" name="Date Placeholder 3"/>
          <p:cNvSpPr>
            <a:spLocks noGrp="1"/>
          </p:cNvSpPr>
          <p:nvPr>
            <p:ph type="dt" sz="half" idx="10"/>
          </p:nvPr>
        </p:nvSpPr>
        <p:spPr/>
        <p:txBody>
          <a:bodyPr/>
          <a:lstStyle/>
          <a:p>
            <a:fld id="{AF6C062F-D7F8-0F4A-8F54-6FFE1AF5614D}"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15</a:t>
            </a:fld>
            <a:endParaRPr lang="en-US"/>
          </a:p>
        </p:txBody>
      </p:sp>
      <p:sp>
        <p:nvSpPr>
          <p:cNvPr id="8" name="Title 1"/>
          <p:cNvSpPr txBox="1">
            <a:spLocks/>
          </p:cNvSpPr>
          <p:nvPr/>
        </p:nvSpPr>
        <p:spPr>
          <a:xfrm>
            <a:off x="990600" y="359434"/>
            <a:ext cx="9081509" cy="127577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400" b="0" i="0" u="none" strike="noStrike" kern="1200" cap="none" spc="0" normalizeH="0" baseline="0" noProof="0" smtClean="0">
                <a:ln>
                  <a:noFill/>
                </a:ln>
                <a:solidFill>
                  <a:schemeClr val="bg1"/>
                </a:solidFill>
                <a:effectLst/>
                <a:uLnTx/>
                <a:uFillTx/>
                <a:latin typeface="+mj-lt"/>
                <a:ea typeface="+mj-ea"/>
                <a:cs typeface="+mj-cs"/>
              </a:rPr>
              <a:t>APP4MC RC-CAR SW Architecture</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pic>
        <p:nvPicPr>
          <p:cNvPr id="3075" name="Picture 3"/>
          <p:cNvPicPr>
            <a:picLocks noChangeAspect="1" noChangeArrowheads="1"/>
          </p:cNvPicPr>
          <p:nvPr/>
        </p:nvPicPr>
        <p:blipFill>
          <a:blip r:embed="rId2"/>
          <a:srcRect/>
          <a:stretch>
            <a:fillRect/>
          </a:stretch>
        </p:blipFill>
        <p:spPr bwMode="auto">
          <a:xfrm>
            <a:off x="350423" y="1996037"/>
            <a:ext cx="11690033" cy="33887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APP4MC RC-CAR SW Architecture</a:t>
            </a:r>
            <a:endParaRPr lang="en-US" dirty="0"/>
          </a:p>
        </p:txBody>
      </p:sp>
      <p:sp>
        <p:nvSpPr>
          <p:cNvPr id="4" name="Date Placeholder 3"/>
          <p:cNvSpPr>
            <a:spLocks noGrp="1"/>
          </p:cNvSpPr>
          <p:nvPr>
            <p:ph type="dt" sz="half" idx="10"/>
          </p:nvPr>
        </p:nvSpPr>
        <p:spPr/>
        <p:txBody>
          <a:bodyPr/>
          <a:lstStyle/>
          <a:p>
            <a:fld id="{DCEA3AEB-B1EC-BC47-A51D-8710D9373A8D}" type="datetime1">
              <a:rPr lang="de-DE" smtClean="0"/>
              <a:pPr/>
              <a:t>25.10.2016</a:t>
            </a:fld>
            <a:endParaRPr lang="en-US" dirty="0"/>
          </a:p>
        </p:txBody>
      </p:sp>
      <p:sp>
        <p:nvSpPr>
          <p:cNvPr id="5" name="Footer Placeholder 4"/>
          <p:cNvSpPr>
            <a:spLocks noGrp="1"/>
          </p:cNvSpPr>
          <p:nvPr>
            <p:ph type="ftr" sz="quarter" idx="11"/>
          </p:nvPr>
        </p:nvSpPr>
        <p:spPr/>
        <p:txBody>
          <a:bodyPr/>
          <a:lstStyle/>
          <a:p>
            <a:r>
              <a:rPr lang="en-US" dirty="0" smtClean="0"/>
              <a:t>Developing a </a:t>
            </a:r>
            <a:r>
              <a:rPr lang="en-US" dirty="0" err="1" smtClean="0"/>
              <a:t>Multicore</a:t>
            </a:r>
            <a:r>
              <a:rPr lang="en-US" dirty="0" smtClean="0"/>
              <a:t> RC Car with APP4MC</a:t>
            </a:r>
            <a:endParaRPr lang="en-US" dirty="0"/>
          </a:p>
        </p:txBody>
      </p:sp>
      <p:sp>
        <p:nvSpPr>
          <p:cNvPr id="6" name="Slide Number Placeholder 5"/>
          <p:cNvSpPr>
            <a:spLocks noGrp="1"/>
          </p:cNvSpPr>
          <p:nvPr>
            <p:ph type="sldNum" sz="quarter" idx="12"/>
          </p:nvPr>
        </p:nvSpPr>
        <p:spPr/>
        <p:txBody>
          <a:bodyPr/>
          <a:lstStyle/>
          <a:p>
            <a:fld id="{35FB2F14-2F01-1C47-B2A1-FC9234851556}" type="slidenum">
              <a:rPr lang="en-US" smtClean="0"/>
              <a:pPr/>
              <a:t>16</a:t>
            </a:fld>
            <a:endParaRPr lang="en-US"/>
          </a:p>
        </p:txBody>
      </p:sp>
      <p:pic>
        <p:nvPicPr>
          <p:cNvPr id="4098" name="Picture 2" descr="C:\Users\Mustafa\Desktop\Untitled-9.png"/>
          <p:cNvPicPr>
            <a:picLocks noChangeAspect="1" noChangeArrowheads="1"/>
          </p:cNvPicPr>
          <p:nvPr/>
        </p:nvPicPr>
        <p:blipFill>
          <a:blip r:embed="rId3"/>
          <a:srcRect/>
          <a:stretch>
            <a:fillRect/>
          </a:stretch>
        </p:blipFill>
        <p:spPr bwMode="auto">
          <a:xfrm>
            <a:off x="1889590" y="2360989"/>
            <a:ext cx="8306665" cy="3006222"/>
          </a:xfrm>
          <a:prstGeom prst="rect">
            <a:avLst/>
          </a:prstGeom>
          <a:noFill/>
        </p:spPr>
      </p:pic>
      <p:sp>
        <p:nvSpPr>
          <p:cNvPr id="7" name="Rectangle 6"/>
          <p:cNvSpPr/>
          <p:nvPr/>
        </p:nvSpPr>
        <p:spPr>
          <a:xfrm>
            <a:off x="7822916" y="2630185"/>
            <a:ext cx="1249166" cy="1664413"/>
          </a:xfrm>
          <a:prstGeom prst="rect">
            <a:avLst/>
          </a:prstGeom>
          <a:solidFill>
            <a:schemeClr val="tx1">
              <a:alpha val="15000"/>
            </a:schemeClr>
          </a:solidFill>
          <a:effectLst>
            <a:outerShdw blurRad="50800" dist="50800" dir="5400000" sx="1000" sy="1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a:off x="6074596" y="2794571"/>
            <a:ext cx="1569377" cy="1500027"/>
          </a:xfrm>
          <a:prstGeom prst="rect">
            <a:avLst/>
          </a:prstGeom>
          <a:solidFill>
            <a:schemeClr val="tx1">
              <a:alpha val="15000"/>
            </a:schemeClr>
          </a:solidFill>
          <a:effectLst>
            <a:outerShdw blurRad="50800" dist="50800" dir="5400000" sx="1000" sy="1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Rectangle 8"/>
          <p:cNvSpPr/>
          <p:nvPr/>
        </p:nvSpPr>
        <p:spPr>
          <a:xfrm>
            <a:off x="2012023" y="2428875"/>
            <a:ext cx="3341027" cy="751298"/>
          </a:xfrm>
          <a:prstGeom prst="rect">
            <a:avLst/>
          </a:prstGeom>
          <a:solidFill>
            <a:schemeClr val="tx1">
              <a:alpha val="15000"/>
            </a:schemeClr>
          </a:solidFill>
          <a:effectLst>
            <a:outerShdw blurRad="50800" dist="50800" dir="5400000" sx="1000" sy="1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APP4MC &amp; RC-CAR Quick Demo</a:t>
            </a:r>
            <a:endParaRPr lang="tr-TR" dirty="0"/>
          </a:p>
        </p:txBody>
      </p:sp>
      <p:sp>
        <p:nvSpPr>
          <p:cNvPr id="3" name="Content Placeholder 2"/>
          <p:cNvSpPr>
            <a:spLocks noGrp="1"/>
          </p:cNvSpPr>
          <p:nvPr>
            <p:ph idx="1"/>
          </p:nvPr>
        </p:nvSpPr>
        <p:spPr/>
        <p:txBody>
          <a:bodyPr/>
          <a:lstStyle/>
          <a:p>
            <a:endParaRPr lang="tr-TR"/>
          </a:p>
        </p:txBody>
      </p:sp>
      <p:sp>
        <p:nvSpPr>
          <p:cNvPr id="4" name="Date Placeholder 3"/>
          <p:cNvSpPr>
            <a:spLocks noGrp="1"/>
          </p:cNvSpPr>
          <p:nvPr>
            <p:ph type="dt" sz="half" idx="10"/>
          </p:nvPr>
        </p:nvSpPr>
        <p:spPr/>
        <p:txBody>
          <a:bodyPr/>
          <a:lstStyle/>
          <a:p>
            <a:fld id="{AF6C062F-D7F8-0F4A-8F54-6FFE1AF5614D}"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17</a:t>
            </a:fld>
            <a:endParaRPr lang="en-US"/>
          </a:p>
        </p:txBody>
      </p:sp>
      <p:pic>
        <p:nvPicPr>
          <p:cNvPr id="1026" name="Picture 2"/>
          <p:cNvPicPr>
            <a:picLocks noChangeAspect="1" noChangeArrowheads="1"/>
          </p:cNvPicPr>
          <p:nvPr/>
        </p:nvPicPr>
        <p:blipFill>
          <a:blip r:embed="rId2"/>
          <a:srcRect/>
          <a:stretch>
            <a:fillRect/>
          </a:stretch>
        </p:blipFill>
        <p:spPr bwMode="auto">
          <a:xfrm>
            <a:off x="180975" y="1601465"/>
            <a:ext cx="2372185" cy="475488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792431" y="1601465"/>
            <a:ext cx="8839200" cy="4788116"/>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a:stretch>
            <a:fillRect/>
          </a:stretch>
        </p:blipFill>
        <p:spPr bwMode="auto">
          <a:xfrm>
            <a:off x="2985842" y="3018414"/>
            <a:ext cx="8474339" cy="3337936"/>
          </a:xfrm>
          <a:prstGeom prst="rect">
            <a:avLst/>
          </a:prstGeom>
          <a:noFill/>
          <a:ln w="38100">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Outline</a:t>
            </a:r>
            <a:endParaRPr lang="tr-TR" dirty="0"/>
          </a:p>
        </p:txBody>
      </p:sp>
      <p:sp>
        <p:nvSpPr>
          <p:cNvPr id="3" name="Content Placeholder 2"/>
          <p:cNvSpPr>
            <a:spLocks noGrp="1"/>
          </p:cNvSpPr>
          <p:nvPr>
            <p:ph idx="1"/>
          </p:nvPr>
        </p:nvSpPr>
        <p:spPr/>
        <p:txBody>
          <a:bodyPr/>
          <a:lstStyle/>
          <a:p>
            <a:r>
              <a:rPr lang="tr-TR" dirty="0" smtClean="0"/>
              <a:t>APP4MC Introduction</a:t>
            </a:r>
            <a:endParaRPr lang="tr-TR" dirty="0" smtClean="0"/>
          </a:p>
          <a:p>
            <a:r>
              <a:rPr lang="tr-TR" dirty="0" smtClean="0"/>
              <a:t>Introduction </a:t>
            </a:r>
            <a:r>
              <a:rPr lang="tr-TR" dirty="0" smtClean="0"/>
              <a:t>to Multi-core programming</a:t>
            </a:r>
          </a:p>
          <a:p>
            <a:r>
              <a:rPr lang="tr-TR" dirty="0" smtClean="0"/>
              <a:t>APP4MC </a:t>
            </a:r>
            <a:r>
              <a:rPr lang="tr-TR" dirty="0" smtClean="0"/>
              <a:t>RC-CAR</a:t>
            </a:r>
          </a:p>
          <a:p>
            <a:pPr lvl="1"/>
            <a:r>
              <a:rPr lang="tr-TR" dirty="0" smtClean="0"/>
              <a:t>Hardware Architecture</a:t>
            </a:r>
          </a:p>
          <a:p>
            <a:pPr lvl="1"/>
            <a:r>
              <a:rPr lang="tr-TR" dirty="0" smtClean="0"/>
              <a:t>Software Architecture</a:t>
            </a:r>
          </a:p>
          <a:p>
            <a:r>
              <a:rPr lang="tr-TR" dirty="0" smtClean="0"/>
              <a:t>Modeling a system with APP4MC</a:t>
            </a:r>
          </a:p>
          <a:p>
            <a:endParaRPr lang="tr-TR" dirty="0"/>
          </a:p>
        </p:txBody>
      </p:sp>
      <p:sp>
        <p:nvSpPr>
          <p:cNvPr id="4" name="Date Placeholder 3"/>
          <p:cNvSpPr>
            <a:spLocks noGrp="1"/>
          </p:cNvSpPr>
          <p:nvPr>
            <p:ph type="dt" sz="half" idx="10"/>
          </p:nvPr>
        </p:nvSpPr>
        <p:spPr/>
        <p:txBody>
          <a:bodyPr/>
          <a:lstStyle/>
          <a:p>
            <a:fld id="{AF6C062F-D7F8-0F4A-8F54-6FFE1AF5614D}"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2</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APP4MC (aka </a:t>
            </a:r>
            <a:r>
              <a:rPr lang="en-US" dirty="0" err="1" smtClean="0"/>
              <a:t>Amalthea</a:t>
            </a:r>
            <a:r>
              <a:rPr lang="en-US" dirty="0" smtClean="0"/>
              <a:t>) I</a:t>
            </a:r>
            <a:endParaRPr lang="en-US" dirty="0"/>
          </a:p>
        </p:txBody>
      </p:sp>
      <p:sp>
        <p:nvSpPr>
          <p:cNvPr id="4" name="Date Placeholder 3"/>
          <p:cNvSpPr>
            <a:spLocks noGrp="1"/>
          </p:cNvSpPr>
          <p:nvPr>
            <p:ph type="dt" sz="half" idx="10"/>
          </p:nvPr>
        </p:nvSpPr>
        <p:spPr/>
        <p:txBody>
          <a:bodyPr/>
          <a:lstStyle/>
          <a:p>
            <a:fld id="{B000D49F-F55E-2841-B296-F4929F9018E3}"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3</a:t>
            </a:fld>
            <a:endParaRPr lang="en-US"/>
          </a:p>
        </p:txBody>
      </p:sp>
      <p:pic>
        <p:nvPicPr>
          <p:cNvPr id="9" name="Picture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728138" y="1736420"/>
            <a:ext cx="6162951" cy="4507000"/>
          </a:xfrm>
          <a:prstGeom prst="rect">
            <a:avLst/>
          </a:prstGeom>
        </p:spPr>
      </p:pic>
      <p:sp>
        <p:nvSpPr>
          <p:cNvPr id="3" name="Content Placeholder 2"/>
          <p:cNvSpPr>
            <a:spLocks noGrp="1"/>
          </p:cNvSpPr>
          <p:nvPr>
            <p:ph idx="1"/>
          </p:nvPr>
        </p:nvSpPr>
        <p:spPr>
          <a:xfrm>
            <a:off x="805615" y="1578765"/>
            <a:ext cx="4842329" cy="4219826"/>
          </a:xfrm>
        </p:spPr>
        <p:txBody>
          <a:bodyPr>
            <a:normAutofit lnSpcReduction="10000"/>
          </a:bodyPr>
          <a:lstStyle/>
          <a:p>
            <a:r>
              <a:rPr lang="en-US" b="1" dirty="0" smtClean="0"/>
              <a:t>An open source development platform for embedded multi- and many-core systems</a:t>
            </a:r>
          </a:p>
          <a:p>
            <a:r>
              <a:rPr lang="en-US" dirty="0"/>
              <a:t>Itea2 project</a:t>
            </a:r>
          </a:p>
          <a:p>
            <a:r>
              <a:rPr lang="en-US" dirty="0"/>
              <a:t>German funding by BMBF</a:t>
            </a:r>
          </a:p>
          <a:p>
            <a:r>
              <a:rPr lang="en-US" dirty="0"/>
              <a:t>20 partners</a:t>
            </a:r>
          </a:p>
          <a:p>
            <a:r>
              <a:rPr lang="en-US" dirty="0"/>
              <a:t>7,8 </a:t>
            </a:r>
            <a:r>
              <a:rPr lang="en-US" dirty="0" err="1"/>
              <a:t>mio</a:t>
            </a:r>
            <a:r>
              <a:rPr lang="en-US" dirty="0"/>
              <a:t>€</a:t>
            </a:r>
          </a:p>
          <a:p>
            <a:r>
              <a:rPr lang="en-US" dirty="0"/>
              <a:t>80 person years</a:t>
            </a:r>
          </a:p>
          <a:p>
            <a:r>
              <a:rPr lang="en-US" dirty="0"/>
              <a:t>Sep.2014 – </a:t>
            </a:r>
            <a:r>
              <a:rPr lang="en-US" dirty="0" smtClean="0"/>
              <a:t>Aug.2017</a:t>
            </a:r>
            <a:endParaRPr lang="en-US" dirty="0"/>
          </a:p>
        </p:txBody>
      </p:sp>
    </p:spTree>
    <p:extLst>
      <p:ext uri="{BB962C8B-B14F-4D97-AF65-F5344CB8AC3E}">
        <p14:creationId xmlns="" xmlns:p14="http://schemas.microsoft.com/office/powerpoint/2010/main" val="501311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APP4MC Architecture I</a:t>
            </a:r>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 xmlns:a14="http://schemas.microsoft.com/office/drawing/2010/main" val="0"/>
              </a:ext>
            </a:extLst>
          </a:blip>
          <a:srcRect l="6292" t="33070" r="6996" b="27574"/>
          <a:stretch/>
        </p:blipFill>
        <p:spPr>
          <a:xfrm>
            <a:off x="5769809" y="2408338"/>
            <a:ext cx="6146904" cy="3948012"/>
          </a:xfrm>
        </p:spPr>
      </p:pic>
      <p:sp>
        <p:nvSpPr>
          <p:cNvPr id="4" name="Date Placeholder 3"/>
          <p:cNvSpPr>
            <a:spLocks noGrp="1"/>
          </p:cNvSpPr>
          <p:nvPr>
            <p:ph type="dt" sz="half" idx="10"/>
          </p:nvPr>
        </p:nvSpPr>
        <p:spPr/>
        <p:txBody>
          <a:bodyPr/>
          <a:lstStyle/>
          <a:p>
            <a:fld id="{9D2D8F6F-EE2B-CB41-B6B8-EB13E6481974}"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4</a:t>
            </a:fld>
            <a:endParaRPr lang="en-US"/>
          </a:p>
        </p:txBody>
      </p:sp>
      <p:pic>
        <p:nvPicPr>
          <p:cNvPr id="9" name="Picture 8"/>
          <p:cNvPicPr>
            <a:picLocks noChangeAspect="1"/>
          </p:cNvPicPr>
          <p:nvPr/>
        </p:nvPicPr>
        <p:blipFill>
          <a:blip r:embed="rId4"/>
          <a:stretch>
            <a:fillRect/>
          </a:stretch>
        </p:blipFill>
        <p:spPr>
          <a:xfrm>
            <a:off x="102476" y="1431985"/>
            <a:ext cx="5877540" cy="4494589"/>
          </a:xfrm>
          <a:prstGeom prst="rect">
            <a:avLst/>
          </a:prstGeom>
        </p:spPr>
      </p:pic>
    </p:spTree>
    <p:extLst>
      <p:ext uri="{BB962C8B-B14F-4D97-AF65-F5344CB8AC3E}">
        <p14:creationId xmlns="" xmlns:p14="http://schemas.microsoft.com/office/powerpoint/2010/main" val="18066507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745355" y="1424755"/>
            <a:ext cx="8969829" cy="5334426"/>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APP4MC Architecture II</a:t>
            </a:r>
            <a:endParaRPr lang="tr-TR" dirty="0"/>
          </a:p>
        </p:txBody>
      </p:sp>
      <p:sp>
        <p:nvSpPr>
          <p:cNvPr id="3" name="Content Placeholder 2"/>
          <p:cNvSpPr>
            <a:spLocks noGrp="1"/>
          </p:cNvSpPr>
          <p:nvPr>
            <p:ph idx="1"/>
          </p:nvPr>
        </p:nvSpPr>
        <p:spPr/>
        <p:txBody>
          <a:bodyPr/>
          <a:lstStyle/>
          <a:p>
            <a:endParaRPr lang="tr-TR" dirty="0"/>
          </a:p>
        </p:txBody>
      </p:sp>
      <p:sp>
        <p:nvSpPr>
          <p:cNvPr id="4" name="Date Placeholder 3"/>
          <p:cNvSpPr>
            <a:spLocks noGrp="1"/>
          </p:cNvSpPr>
          <p:nvPr>
            <p:ph type="dt" sz="half" idx="10"/>
          </p:nvPr>
        </p:nvSpPr>
        <p:spPr/>
        <p:txBody>
          <a:bodyPr/>
          <a:lstStyle/>
          <a:p>
            <a:fld id="{AF6C062F-D7F8-0F4A-8F54-6FFE1AF5614D}"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Introduction to Multicore Programming</a:t>
            </a:r>
            <a:endParaRPr lang="tr-TR" dirty="0"/>
          </a:p>
        </p:txBody>
      </p:sp>
      <p:sp>
        <p:nvSpPr>
          <p:cNvPr id="4" name="Date Placeholder 3"/>
          <p:cNvSpPr>
            <a:spLocks noGrp="1"/>
          </p:cNvSpPr>
          <p:nvPr>
            <p:ph type="dt" sz="half" idx="10"/>
          </p:nvPr>
        </p:nvSpPr>
        <p:spPr/>
        <p:txBody>
          <a:bodyPr/>
          <a:lstStyle/>
          <a:p>
            <a:fld id="{AF6C062F-D7F8-0F4A-8F54-6FFE1AF5614D}"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6</a:t>
            </a:fld>
            <a:endParaRPr lang="en-US"/>
          </a:p>
        </p:txBody>
      </p:sp>
      <p:pic>
        <p:nvPicPr>
          <p:cNvPr id="1027" name="Picture 3"/>
          <p:cNvPicPr>
            <a:picLocks noChangeAspect="1" noChangeArrowheads="1"/>
          </p:cNvPicPr>
          <p:nvPr/>
        </p:nvPicPr>
        <p:blipFill>
          <a:blip r:embed="rId2"/>
          <a:srcRect/>
          <a:stretch>
            <a:fillRect/>
          </a:stretch>
        </p:blipFill>
        <p:spPr bwMode="auto">
          <a:xfrm>
            <a:off x="583936" y="1778637"/>
            <a:ext cx="10769864" cy="42421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t>Introduction to Multi-core programming</a:t>
            </a:r>
            <a:endParaRPr lang="en-US" dirty="0"/>
          </a:p>
        </p:txBody>
      </p:sp>
      <p:sp>
        <p:nvSpPr>
          <p:cNvPr id="4" name="Date Placeholder 3"/>
          <p:cNvSpPr>
            <a:spLocks noGrp="1"/>
          </p:cNvSpPr>
          <p:nvPr>
            <p:ph type="dt" sz="half" idx="10"/>
          </p:nvPr>
        </p:nvSpPr>
        <p:spPr/>
        <p:txBody>
          <a:bodyPr/>
          <a:lstStyle/>
          <a:p>
            <a:fld id="{25E129F3-8027-0141-998D-903925845462}" type="datetime1">
              <a:rPr lang="de-DE" smtClean="0"/>
              <a:pPr/>
              <a:t>25.10.2016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7</a:t>
            </a:fld>
            <a:endParaRPr lang="en-US"/>
          </a:p>
        </p:txBody>
      </p:sp>
      <p:pic>
        <p:nvPicPr>
          <p:cNvPr id="1027" name="Picture 3" descr="C:\Users\Mustafa\Desktop\Untitled-2.png"/>
          <p:cNvPicPr>
            <a:picLocks noChangeAspect="1" noChangeArrowheads="1"/>
          </p:cNvPicPr>
          <p:nvPr/>
        </p:nvPicPr>
        <p:blipFill>
          <a:blip r:embed="rId3"/>
          <a:srcRect/>
          <a:stretch>
            <a:fillRect/>
          </a:stretch>
        </p:blipFill>
        <p:spPr bwMode="auto">
          <a:xfrm>
            <a:off x="376237" y="3060151"/>
            <a:ext cx="11593156" cy="2992987"/>
          </a:xfrm>
          <a:prstGeom prst="rect">
            <a:avLst/>
          </a:prstGeom>
          <a:noFill/>
        </p:spPr>
      </p:pic>
      <p:pic>
        <p:nvPicPr>
          <p:cNvPr id="1029" name="Picture 5" descr="C:\Users\Mustafa\Desktop\Untitled-4.png"/>
          <p:cNvPicPr>
            <a:picLocks noChangeAspect="1" noChangeArrowheads="1"/>
          </p:cNvPicPr>
          <p:nvPr/>
        </p:nvPicPr>
        <p:blipFill>
          <a:blip r:embed="rId4"/>
          <a:srcRect/>
          <a:stretch>
            <a:fillRect/>
          </a:stretch>
        </p:blipFill>
        <p:spPr bwMode="auto">
          <a:xfrm>
            <a:off x="1857482" y="1629542"/>
            <a:ext cx="3447836" cy="1307319"/>
          </a:xfrm>
          <a:prstGeom prst="rect">
            <a:avLst/>
          </a:prstGeom>
          <a:noFill/>
        </p:spPr>
      </p:pic>
      <p:pic>
        <p:nvPicPr>
          <p:cNvPr id="1030" name="Picture 6" descr="C:\Users\Mustafa\Desktop\Untitled-6.png"/>
          <p:cNvPicPr>
            <a:picLocks noChangeAspect="1" noChangeArrowheads="1"/>
          </p:cNvPicPr>
          <p:nvPr/>
        </p:nvPicPr>
        <p:blipFill>
          <a:blip r:embed="rId5"/>
          <a:srcRect/>
          <a:stretch>
            <a:fillRect/>
          </a:stretch>
        </p:blipFill>
        <p:spPr bwMode="auto">
          <a:xfrm>
            <a:off x="6083156" y="1629542"/>
            <a:ext cx="1529993" cy="1712679"/>
          </a:xfrm>
          <a:prstGeom prst="rect">
            <a:avLst/>
          </a:prstGeom>
          <a:noFill/>
        </p:spPr>
      </p:pic>
      <p:sp>
        <p:nvSpPr>
          <p:cNvPr id="19" name="TextBox 18"/>
          <p:cNvSpPr txBox="1"/>
          <p:nvPr/>
        </p:nvSpPr>
        <p:spPr>
          <a:xfrm>
            <a:off x="302418" y="2603557"/>
            <a:ext cx="1071563" cy="1477328"/>
          </a:xfrm>
          <a:prstGeom prst="rect">
            <a:avLst/>
          </a:prstGeom>
          <a:noFill/>
        </p:spPr>
        <p:txBody>
          <a:bodyPr wrap="square" rtlCol="0">
            <a:spAutoFit/>
          </a:bodyPr>
          <a:lstStyle/>
          <a:p>
            <a:r>
              <a:rPr lang="tr-TR" dirty="0" smtClean="0"/>
              <a:t>B3, C4, F2, G5, A1, I2, E1, H3, J4, D9</a:t>
            </a:r>
            <a:endParaRPr lang="tr-TR" dirty="0"/>
          </a:p>
        </p:txBody>
      </p:sp>
      <p:cxnSp>
        <p:nvCxnSpPr>
          <p:cNvPr id="21" name="Straight Arrow Connector 20"/>
          <p:cNvCxnSpPr/>
          <p:nvPr/>
        </p:nvCxnSpPr>
        <p:spPr>
          <a:xfrm>
            <a:off x="1057275" y="358140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561388" y="4345967"/>
            <a:ext cx="961738" cy="276999"/>
          </a:xfrm>
          <a:prstGeom prst="rect">
            <a:avLst/>
          </a:prstGeom>
          <a:noFill/>
        </p:spPr>
        <p:txBody>
          <a:bodyPr wrap="none" rtlCol="0">
            <a:spAutoFit/>
          </a:bodyPr>
          <a:lstStyle/>
          <a:p>
            <a:r>
              <a:rPr lang="tr-TR" sz="1200" dirty="0" smtClean="0"/>
              <a:t>/rearranging</a:t>
            </a:r>
            <a:endParaRPr lang="tr-TR" sz="1200" dirty="0"/>
          </a:p>
        </p:txBody>
      </p:sp>
    </p:spTree>
    <p:extLst>
      <p:ext uri="{BB962C8B-B14F-4D97-AF65-F5344CB8AC3E}">
        <p14:creationId xmlns="" xmlns:p14="http://schemas.microsoft.com/office/powerpoint/2010/main" val="1259392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Mustafa\Desktop\P_20160706_190241.jpg"/>
          <p:cNvPicPr>
            <a:picLocks noChangeAspect="1" noChangeArrowheads="1"/>
          </p:cNvPicPr>
          <p:nvPr/>
        </p:nvPicPr>
        <p:blipFill>
          <a:blip r:embed="rId3"/>
          <a:srcRect/>
          <a:stretch>
            <a:fillRect/>
          </a:stretch>
        </p:blipFill>
        <p:spPr bwMode="auto">
          <a:xfrm>
            <a:off x="5148607" y="1711411"/>
            <a:ext cx="5813624" cy="3270164"/>
          </a:xfrm>
          <a:prstGeom prst="rect">
            <a:avLst/>
          </a:prstGeom>
          <a:noFill/>
        </p:spPr>
      </p:pic>
      <p:pic>
        <p:nvPicPr>
          <p:cNvPr id="1029" name="Picture 5" descr="C:\Users\Mustafa\Desktop\why-io-response.png"/>
          <p:cNvPicPr>
            <a:picLocks noChangeAspect="1" noChangeArrowheads="1"/>
          </p:cNvPicPr>
          <p:nvPr/>
        </p:nvPicPr>
        <p:blipFill>
          <a:blip r:embed="rId4"/>
          <a:srcRect/>
          <a:stretch>
            <a:fillRect/>
          </a:stretch>
        </p:blipFill>
        <p:spPr bwMode="auto">
          <a:xfrm>
            <a:off x="8055419" y="4000500"/>
            <a:ext cx="4136581" cy="2613026"/>
          </a:xfrm>
          <a:prstGeom prst="rect">
            <a:avLst/>
          </a:prstGeom>
          <a:noFill/>
        </p:spPr>
      </p:pic>
      <p:sp>
        <p:nvSpPr>
          <p:cNvPr id="2" name="Title 1"/>
          <p:cNvSpPr>
            <a:spLocks noGrp="1"/>
          </p:cNvSpPr>
          <p:nvPr>
            <p:ph type="title"/>
          </p:nvPr>
        </p:nvSpPr>
        <p:spPr/>
        <p:txBody>
          <a:bodyPr/>
          <a:lstStyle/>
          <a:p>
            <a:r>
              <a:rPr lang="tr-TR" dirty="0" smtClean="0"/>
              <a:t>APP4MC RC-CAR</a:t>
            </a:r>
            <a:endParaRPr lang="en-US" dirty="0"/>
          </a:p>
        </p:txBody>
      </p:sp>
      <p:sp>
        <p:nvSpPr>
          <p:cNvPr id="3" name="Content Placeholder 2"/>
          <p:cNvSpPr>
            <a:spLocks noGrp="1"/>
          </p:cNvSpPr>
          <p:nvPr>
            <p:ph idx="1"/>
          </p:nvPr>
        </p:nvSpPr>
        <p:spPr>
          <a:xfrm>
            <a:off x="-76200" y="1711411"/>
            <a:ext cx="9280295" cy="4580101"/>
          </a:xfrm>
        </p:spPr>
        <p:txBody>
          <a:bodyPr>
            <a:normAutofit/>
          </a:bodyPr>
          <a:lstStyle/>
          <a:p>
            <a:pPr lvl="1"/>
            <a:r>
              <a:rPr lang="tr-TR" dirty="0" smtClean="0"/>
              <a:t>XMOS XE-216 Multicore</a:t>
            </a:r>
          </a:p>
          <a:p>
            <a:pPr lvl="2"/>
            <a:r>
              <a:rPr lang="tr-TR" dirty="0" smtClean="0"/>
              <a:t>16 logical cores, 2 tiles</a:t>
            </a:r>
          </a:p>
          <a:p>
            <a:pPr lvl="2"/>
            <a:r>
              <a:rPr lang="tr-TR" dirty="0" smtClean="0"/>
              <a:t>Single cycle instruction execution</a:t>
            </a:r>
          </a:p>
          <a:p>
            <a:pPr lvl="2"/>
            <a:r>
              <a:rPr lang="tr-TR" dirty="0" smtClean="0"/>
              <a:t>Programmed with xC </a:t>
            </a:r>
          </a:p>
          <a:p>
            <a:pPr lvl="3"/>
            <a:r>
              <a:rPr lang="tr-TR" dirty="0" smtClean="0"/>
              <a:t>A C extension with</a:t>
            </a:r>
          </a:p>
          <a:p>
            <a:pPr lvl="4"/>
            <a:r>
              <a:rPr lang="tr-TR" dirty="0" smtClean="0"/>
              <a:t>Event mechanism</a:t>
            </a:r>
          </a:p>
          <a:p>
            <a:pPr lvl="4"/>
            <a:r>
              <a:rPr lang="tr-TR" dirty="0" smtClean="0"/>
              <a:t>Client-server ports</a:t>
            </a:r>
          </a:p>
          <a:p>
            <a:pPr lvl="4"/>
            <a:r>
              <a:rPr lang="tr-TR" dirty="0" smtClean="0"/>
              <a:t>Software components</a:t>
            </a:r>
          </a:p>
          <a:p>
            <a:pPr lvl="4"/>
            <a:r>
              <a:rPr lang="tr-TR" dirty="0" smtClean="0"/>
              <a:t>Interfaces, Streaming channels</a:t>
            </a:r>
          </a:p>
          <a:p>
            <a:pPr lvl="4"/>
            <a:endParaRPr lang="tr-TR" dirty="0" smtClean="0"/>
          </a:p>
        </p:txBody>
      </p:sp>
      <p:sp>
        <p:nvSpPr>
          <p:cNvPr id="4" name="Date Placeholder 3"/>
          <p:cNvSpPr>
            <a:spLocks noGrp="1"/>
          </p:cNvSpPr>
          <p:nvPr>
            <p:ph type="dt" sz="half" idx="10"/>
          </p:nvPr>
        </p:nvSpPr>
        <p:spPr/>
        <p:txBody>
          <a:bodyPr/>
          <a:lstStyle/>
          <a:p>
            <a:fld id="{DCEA3AEB-B1EC-BC47-A51D-8710D9373A8D}" type="datetime1">
              <a:rPr lang="de-DE" smtClean="0"/>
              <a:pPr/>
              <a:t>25.10.2016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8</a:t>
            </a:fld>
            <a:endParaRPr lang="en-US"/>
          </a:p>
        </p:txBody>
      </p:sp>
      <p:sp>
        <p:nvSpPr>
          <p:cNvPr id="9" name="TextBox 8"/>
          <p:cNvSpPr txBox="1"/>
          <p:nvPr/>
        </p:nvSpPr>
        <p:spPr>
          <a:xfrm>
            <a:off x="7958194" y="6567365"/>
            <a:ext cx="3559139" cy="276999"/>
          </a:xfrm>
          <a:prstGeom prst="rect">
            <a:avLst/>
          </a:prstGeom>
          <a:noFill/>
        </p:spPr>
        <p:txBody>
          <a:bodyPr wrap="square" rtlCol="0">
            <a:spAutoFit/>
          </a:bodyPr>
          <a:lstStyle/>
          <a:p>
            <a:r>
              <a:rPr lang="tr-TR" sz="1200" dirty="0" smtClean="0"/>
              <a:t>Source: XMOS</a:t>
            </a:r>
            <a:endParaRPr lang="tr-TR" sz="1200" dirty="0"/>
          </a:p>
        </p:txBody>
      </p:sp>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XMOS Architecture</a:t>
            </a:r>
            <a:endParaRPr lang="en-US" dirty="0"/>
          </a:p>
        </p:txBody>
      </p:sp>
      <p:sp>
        <p:nvSpPr>
          <p:cNvPr id="3" name="Content Placeholder 2"/>
          <p:cNvSpPr>
            <a:spLocks noGrp="1"/>
          </p:cNvSpPr>
          <p:nvPr>
            <p:ph idx="1"/>
          </p:nvPr>
        </p:nvSpPr>
        <p:spPr>
          <a:xfrm>
            <a:off x="374880" y="1738148"/>
            <a:ext cx="5703711" cy="4580101"/>
          </a:xfrm>
        </p:spPr>
        <p:txBody>
          <a:bodyPr>
            <a:normAutofit fontScale="77500" lnSpcReduction="20000"/>
          </a:bodyPr>
          <a:lstStyle/>
          <a:p>
            <a:r>
              <a:rPr lang="tr-TR" dirty="0" smtClean="0"/>
              <a:t>Multiple processing cores – Runs multiple tasks concurrently</a:t>
            </a:r>
          </a:p>
          <a:p>
            <a:pPr>
              <a:buNone/>
            </a:pPr>
            <a:r>
              <a:rPr lang="tr-TR" dirty="0" smtClean="0"/>
              <a:t> • Immediate response time – 100x faster than other MCUs </a:t>
            </a:r>
          </a:p>
          <a:p>
            <a:pPr>
              <a:buNone/>
            </a:pPr>
            <a:r>
              <a:rPr lang="tr-TR" dirty="0" smtClean="0"/>
              <a:t>• Flexible ports and peripherals – Supports fast complex interfaces – Multiple peripherals in one chip</a:t>
            </a:r>
          </a:p>
          <a:p>
            <a:pPr>
              <a:buNone/>
            </a:pPr>
            <a:r>
              <a:rPr lang="tr-TR" dirty="0" smtClean="0"/>
              <a:t> • RTOS features in hardware – Scheduler, timers, communications – Predictable repeatable behavior – Low latency </a:t>
            </a:r>
          </a:p>
          <a:p>
            <a:pPr>
              <a:buNone/>
            </a:pPr>
            <a:r>
              <a:rPr lang="tr-TR" dirty="0" smtClean="0"/>
              <a:t>• Integrated development tools – Programmed in C and C++ – Instrumentation/trace libraries – Static timing analyzer </a:t>
            </a:r>
          </a:p>
          <a:p>
            <a:pPr>
              <a:buNone/>
            </a:pPr>
            <a:r>
              <a:rPr lang="tr-TR" dirty="0" smtClean="0"/>
              <a:t>• Multicore extensions for C – Concurrent tasks, timing, communication, I/O, memory management</a:t>
            </a:r>
          </a:p>
        </p:txBody>
      </p:sp>
      <p:sp>
        <p:nvSpPr>
          <p:cNvPr id="4" name="Date Placeholder 3"/>
          <p:cNvSpPr>
            <a:spLocks noGrp="1"/>
          </p:cNvSpPr>
          <p:nvPr>
            <p:ph type="dt" sz="half" idx="10"/>
          </p:nvPr>
        </p:nvSpPr>
        <p:spPr/>
        <p:txBody>
          <a:bodyPr/>
          <a:lstStyle/>
          <a:p>
            <a:fld id="{DCEA3AEB-B1EC-BC47-A51D-8710D9373A8D}" type="datetime1">
              <a:rPr lang="de-DE" smtClean="0"/>
              <a:pPr/>
              <a:t>25.10.2016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9</a:t>
            </a:fld>
            <a:endParaRPr lang="en-US"/>
          </a:p>
        </p:txBody>
      </p:sp>
      <p:pic>
        <p:nvPicPr>
          <p:cNvPr id="1028" name="Picture 4"/>
          <p:cNvPicPr>
            <a:picLocks noChangeAspect="1" noChangeArrowheads="1"/>
          </p:cNvPicPr>
          <p:nvPr/>
        </p:nvPicPr>
        <p:blipFill>
          <a:blip r:embed="rId3"/>
          <a:srcRect/>
          <a:stretch>
            <a:fillRect/>
          </a:stretch>
        </p:blipFill>
        <p:spPr bwMode="auto">
          <a:xfrm>
            <a:off x="6078591" y="2362199"/>
            <a:ext cx="5901214" cy="3541038"/>
          </a:xfrm>
          <a:prstGeom prst="rect">
            <a:avLst/>
          </a:prstGeom>
          <a:noFill/>
          <a:ln w="9525">
            <a:noFill/>
            <a:miter lim="800000"/>
            <a:headEnd/>
            <a:tailEnd/>
          </a:ln>
          <a:effectLst/>
        </p:spPr>
      </p:pic>
      <p:sp>
        <p:nvSpPr>
          <p:cNvPr id="12" name="TextBox 11"/>
          <p:cNvSpPr txBox="1"/>
          <p:nvPr/>
        </p:nvSpPr>
        <p:spPr>
          <a:xfrm>
            <a:off x="1707815" y="6356350"/>
            <a:ext cx="3074368" cy="307777"/>
          </a:xfrm>
          <a:prstGeom prst="rect">
            <a:avLst/>
          </a:prstGeom>
          <a:noFill/>
        </p:spPr>
        <p:txBody>
          <a:bodyPr wrap="none" rtlCol="0">
            <a:spAutoFit/>
          </a:bodyPr>
          <a:lstStyle/>
          <a:p>
            <a:r>
              <a:rPr lang="tr-TR" sz="1400" dirty="0" smtClean="0"/>
              <a:t>Source: XMOS xCORE Architecture Flyer</a:t>
            </a:r>
            <a:endParaRPr lang="tr-TR" sz="1400" dirty="0"/>
          </a:p>
        </p:txBody>
      </p:sp>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786</TotalTime>
  <Words>540</Words>
  <Application>Microsoft Macintosh PowerPoint</Application>
  <PresentationFormat>Custom</PresentationFormat>
  <Paragraphs>152</Paragraphs>
  <Slides>17</Slides>
  <Notes>12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Developing a Multicore RC-Car with APP4MC</vt:lpstr>
      <vt:lpstr>Outline</vt:lpstr>
      <vt:lpstr>APP4MC (aka Amalthea) I</vt:lpstr>
      <vt:lpstr>APP4MC Architecture I</vt:lpstr>
      <vt:lpstr>APP4MC Architecture II</vt:lpstr>
      <vt:lpstr>Introduction to Multicore Programming</vt:lpstr>
      <vt:lpstr>Introduction to Multi-core programming</vt:lpstr>
      <vt:lpstr>APP4MC RC-CAR</vt:lpstr>
      <vt:lpstr>XMOS Architecture</vt:lpstr>
      <vt:lpstr>RCCar Hardware Setup</vt:lpstr>
      <vt:lpstr>Slide 11</vt:lpstr>
      <vt:lpstr>Initial Task Partitioning</vt:lpstr>
      <vt:lpstr>Modeling the System with APP4MC</vt:lpstr>
      <vt:lpstr>Implementation</vt:lpstr>
      <vt:lpstr>Slide 15</vt:lpstr>
      <vt:lpstr>APP4MC RC-CAR SW Architecture</vt:lpstr>
      <vt:lpstr>APP4MC &amp; RC-CAR Quick Demo</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gerd herbert</dc:creator>
  <cp:lastModifiedBy>Mustafa</cp:lastModifiedBy>
  <cp:revision>60</cp:revision>
  <dcterms:created xsi:type="dcterms:W3CDTF">2016-06-21T07:44:04Z</dcterms:created>
  <dcterms:modified xsi:type="dcterms:W3CDTF">2016-10-25T19:23:57Z</dcterms:modified>
</cp:coreProperties>
</file>